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3" r:id="rId1"/>
  </p:sldMasterIdLst>
  <p:notesMasterIdLst>
    <p:notesMasterId r:id="rId86"/>
  </p:notesMasterIdLst>
  <p:sldIdLst>
    <p:sldId id="534" r:id="rId2"/>
    <p:sldId id="535" r:id="rId3"/>
    <p:sldId id="536" r:id="rId4"/>
    <p:sldId id="537" r:id="rId5"/>
    <p:sldId id="538" r:id="rId6"/>
    <p:sldId id="539" r:id="rId7"/>
    <p:sldId id="540" r:id="rId8"/>
    <p:sldId id="541" r:id="rId9"/>
    <p:sldId id="542" r:id="rId10"/>
    <p:sldId id="544" r:id="rId11"/>
    <p:sldId id="543" r:id="rId12"/>
    <p:sldId id="546" r:id="rId13"/>
    <p:sldId id="545" r:id="rId14"/>
    <p:sldId id="547" r:id="rId15"/>
    <p:sldId id="548" r:id="rId16"/>
    <p:sldId id="550" r:id="rId17"/>
    <p:sldId id="551" r:id="rId18"/>
    <p:sldId id="552" r:id="rId19"/>
    <p:sldId id="549" r:id="rId20"/>
    <p:sldId id="553" r:id="rId21"/>
    <p:sldId id="554" r:id="rId22"/>
    <p:sldId id="555" r:id="rId23"/>
    <p:sldId id="557" r:id="rId24"/>
    <p:sldId id="556" r:id="rId25"/>
    <p:sldId id="558" r:id="rId26"/>
    <p:sldId id="559" r:id="rId27"/>
    <p:sldId id="560" r:id="rId28"/>
    <p:sldId id="561" r:id="rId29"/>
    <p:sldId id="562" r:id="rId30"/>
    <p:sldId id="563" r:id="rId31"/>
    <p:sldId id="564" r:id="rId32"/>
    <p:sldId id="565" r:id="rId33"/>
    <p:sldId id="566" r:id="rId34"/>
    <p:sldId id="567" r:id="rId35"/>
    <p:sldId id="568" r:id="rId36"/>
    <p:sldId id="569" r:id="rId37"/>
    <p:sldId id="570" r:id="rId38"/>
    <p:sldId id="571" r:id="rId39"/>
    <p:sldId id="572" r:id="rId40"/>
    <p:sldId id="573" r:id="rId41"/>
    <p:sldId id="574" r:id="rId42"/>
    <p:sldId id="576" r:id="rId43"/>
    <p:sldId id="577" r:id="rId44"/>
    <p:sldId id="575" r:id="rId45"/>
    <p:sldId id="332" r:id="rId46"/>
    <p:sldId id="579" r:id="rId47"/>
    <p:sldId id="580" r:id="rId48"/>
    <p:sldId id="578" r:id="rId49"/>
    <p:sldId id="582" r:id="rId50"/>
    <p:sldId id="581" r:id="rId51"/>
    <p:sldId id="583" r:id="rId52"/>
    <p:sldId id="584" r:id="rId53"/>
    <p:sldId id="585" r:id="rId54"/>
    <p:sldId id="587" r:id="rId55"/>
    <p:sldId id="586" r:id="rId56"/>
    <p:sldId id="589" r:id="rId57"/>
    <p:sldId id="588" r:id="rId58"/>
    <p:sldId id="590" r:id="rId59"/>
    <p:sldId id="591" r:id="rId60"/>
    <p:sldId id="592" r:id="rId61"/>
    <p:sldId id="594" r:id="rId62"/>
    <p:sldId id="593" r:id="rId63"/>
    <p:sldId id="595" r:id="rId64"/>
    <p:sldId id="596" r:id="rId65"/>
    <p:sldId id="597" r:id="rId66"/>
    <p:sldId id="598" r:id="rId67"/>
    <p:sldId id="600" r:id="rId68"/>
    <p:sldId id="601" r:id="rId69"/>
    <p:sldId id="599" r:id="rId70"/>
    <p:sldId id="341" r:id="rId71"/>
    <p:sldId id="340" r:id="rId72"/>
    <p:sldId id="602" r:id="rId73"/>
    <p:sldId id="603" r:id="rId74"/>
    <p:sldId id="604" r:id="rId75"/>
    <p:sldId id="605" r:id="rId76"/>
    <p:sldId id="606" r:id="rId77"/>
    <p:sldId id="607" r:id="rId78"/>
    <p:sldId id="609" r:id="rId79"/>
    <p:sldId id="608" r:id="rId80"/>
    <p:sldId id="610" r:id="rId81"/>
    <p:sldId id="611" r:id="rId82"/>
    <p:sldId id="613" r:id="rId83"/>
    <p:sldId id="612" r:id="rId84"/>
    <p:sldId id="326" r:id="rId85"/>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91"/>
    <a:srgbClr val="2DA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2" d="100"/>
          <a:sy n="82" d="100"/>
        </p:scale>
        <p:origin x="682"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新細明體" pitchFamily="18" charset="-120"/>
              </a:defRPr>
            </a:lvl1pPr>
          </a:lstStyle>
          <a:p>
            <a:pPr>
              <a:defRPr/>
            </a:pPr>
            <a:fld id="{B0F0456C-73E2-403A-992D-9E2C7ED34C49}" type="datetimeFigureOut">
              <a:rPr lang="zh-TW" altLang="en-US"/>
              <a:pPr>
                <a:defRPr/>
              </a:pPr>
              <a:t>2020/6/16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新細明體" pitchFamily="18" charset="-120"/>
              </a:defRPr>
            </a:lvl1pPr>
          </a:lstStyle>
          <a:p>
            <a:pPr>
              <a:defRPr/>
            </a:pPr>
            <a:fld id="{E414A1E0-0CA5-4A67-970D-A41F7545C7DC}" type="slidenum">
              <a:rPr lang="zh-TW" altLang="en-US"/>
              <a:pPr>
                <a:defRPr/>
              </a:pPr>
              <a:t>‹#›</a:t>
            </a:fld>
            <a:endParaRPr lang="zh-TW" altLang="en-US"/>
          </a:p>
        </p:txBody>
      </p:sp>
    </p:spTree>
    <p:extLst>
      <p:ext uri="{BB962C8B-B14F-4D97-AF65-F5344CB8AC3E}">
        <p14:creationId xmlns:p14="http://schemas.microsoft.com/office/powerpoint/2010/main" val="20822273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EA1DE83B-6CD9-4724-8CEB-EE8E92D2F26B}"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376035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493B23A-307F-48EF-BB97-D970FED12F0D}"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131085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082B2C38-EFB9-4DDC-9384-C8D7ABD464B7}"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891256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680C4E02-D989-4D10-9248-D19C9B46F93E}"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91731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1AC80B43-C94D-4E76-982A-16F4FF810870}"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57427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9334423-EA5B-4FFC-8D13-CF0288275D16}"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717589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94863D6-0146-4B36-9453-5B3B59019646}" type="datetime1">
              <a:rPr lang="en-GB" altLang="zh-TW" smtClean="0"/>
              <a:t>16/06/2020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60689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Content Placeholder 3"/>
          <p:cNvSpPr>
            <a:spLocks noGrp="1"/>
          </p:cNvSpPr>
          <p:nvPr>
            <p:ph sz="half" idx="2"/>
          </p:nvPr>
        </p:nvSpPr>
        <p:spPr>
          <a:xfrm>
            <a:off x="4648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0A1F75E9-C68D-4C51-A2A7-6877D8CC910B}"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94545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BDDDC33A-FC74-41D8-A70D-B7FF1A1614BE}" type="datetime1">
              <a:rPr lang="en-GB" altLang="zh-TW" smtClean="0"/>
              <a:t>16/06/2020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50354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6D281B11-419E-4D9C-8E95-2A57934EAC04}" type="datetime1">
              <a:rPr lang="en-GB" altLang="zh-TW" smtClean="0"/>
              <a:t>16/06/2020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517800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0236E-67E3-46FD-B6F7-8A8DBFC9C34F}" type="datetime1">
              <a:rPr lang="en-GB" altLang="zh-TW" smtClean="0"/>
              <a:t>16/06/2020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
        <p:nvSpPr>
          <p:cNvPr id="5" name="文字方塊 4">
            <a:extLst>
              <a:ext uri="{FF2B5EF4-FFF2-40B4-BE49-F238E27FC236}">
                <a16:creationId xmlns:a16="http://schemas.microsoft.com/office/drawing/2014/main" id="{BE367617-B0F2-48D4-8FCA-E9F329853DC1}"/>
              </a:ext>
            </a:extLst>
          </p:cNvPr>
          <p:cNvSpPr txBox="1"/>
          <p:nvPr userDrawn="1"/>
        </p:nvSpPr>
        <p:spPr>
          <a:xfrm>
            <a:off x="395288" y="6381750"/>
            <a:ext cx="792162" cy="276225"/>
          </a:xfrm>
          <a:prstGeom prst="rect">
            <a:avLst/>
          </a:prstGeom>
          <a:noFill/>
        </p:spPr>
        <p:txBody>
          <a:bodyPr>
            <a:spAutoFit/>
          </a:bodyPr>
          <a:lstStyle/>
          <a:p>
            <a:pPr>
              <a:defRPr/>
            </a:pPr>
            <a:r>
              <a:rPr lang="en-US" altLang="zh-TW" sz="1200" b="1" dirty="0"/>
              <a:t>P</a:t>
            </a:r>
            <a:endParaRPr lang="zh-TW" altLang="en-US" sz="1200" b="1" dirty="0"/>
          </a:p>
        </p:txBody>
      </p:sp>
    </p:spTree>
    <p:extLst>
      <p:ext uri="{BB962C8B-B14F-4D97-AF65-F5344CB8AC3E}">
        <p14:creationId xmlns:p14="http://schemas.microsoft.com/office/powerpoint/2010/main" val="3043455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3D7D051-C0EE-4E8B-B06A-98F186C6AA5D}" type="datetime1">
              <a:rPr lang="en-GB" altLang="zh-TW" smtClean="0"/>
              <a:t>16/06/2020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46435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solidFill>
            <a:schemeClr val="bg1"/>
          </a:solidFill>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C6B04493-30F2-4C0D-9708-3DB39184E498}" type="datetime1">
              <a:rPr lang="en-GB" altLang="zh-TW" smtClean="0"/>
              <a:t>16/06/2020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19</a:t>
            </a:r>
            <a:r>
              <a:rPr lang="zh-TW" altLang="en-US"/>
              <a:t>章 熱力學第一定律</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spTree>
    <p:extLst>
      <p:ext uri="{BB962C8B-B14F-4D97-AF65-F5344CB8AC3E}">
        <p14:creationId xmlns:p14="http://schemas.microsoft.com/office/powerpoint/2010/main" val="291006345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20363;&#38988;19.1.pdf"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20363;&#38988;19.2.pdf"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20363;&#38988;19.3.pdf"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20363;&#38988;19.4.pdf"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20363;&#38988;19.5.pdf"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20363;&#38988;19.6.pdf"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20363;&#38988;19.7.pdf"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sp>
        <p:nvSpPr>
          <p:cNvPr id="4" name="頁尾版面配置區 3">
            <a:extLst>
              <a:ext uri="{FF2B5EF4-FFF2-40B4-BE49-F238E27FC236}">
                <a16:creationId xmlns:a16="http://schemas.microsoft.com/office/drawing/2014/main" id="{7B16492C-436E-48B0-912A-FE20936E622D}"/>
              </a:ext>
            </a:extLst>
          </p:cNvPr>
          <p:cNvSpPr>
            <a:spLocks noGrp="1"/>
          </p:cNvSpPr>
          <p:nvPr>
            <p:ph type="ftr" sz="quarter" idx="11"/>
          </p:nvPr>
        </p:nvSpPr>
        <p:spPr/>
        <p:txBody>
          <a:bodyPr/>
          <a:lstStyle/>
          <a:p>
            <a:r>
              <a:rPr lang="zh-TW" altLang="en-US" dirty="0"/>
              <a:t>第</a:t>
            </a:r>
            <a:r>
              <a:rPr lang="en-US" altLang="zh-TW" dirty="0"/>
              <a:t>19</a:t>
            </a:r>
            <a:r>
              <a:rPr lang="zh-TW" altLang="en-US" dirty="0"/>
              <a:t>章 熱力學第一定律</a:t>
            </a:r>
            <a:endParaRPr lang="en-GB" dirty="0"/>
          </a:p>
        </p:txBody>
      </p:sp>
      <p:sp>
        <p:nvSpPr>
          <p:cNvPr id="5" name="投影片編號版面配置區 4">
            <a:extLst>
              <a:ext uri="{FF2B5EF4-FFF2-40B4-BE49-F238E27FC236}">
                <a16:creationId xmlns:a16="http://schemas.microsoft.com/office/drawing/2014/main" id="{1E28DF93-71AB-4893-9391-F5727E8033CD}"/>
              </a:ext>
            </a:extLst>
          </p:cNvPr>
          <p:cNvSpPr>
            <a:spLocks noGrp="1"/>
          </p:cNvSpPr>
          <p:nvPr>
            <p:ph type="sldNum" sz="quarter" idx="12"/>
          </p:nvPr>
        </p:nvSpPr>
        <p:spPr/>
        <p:txBody>
          <a:bodyPr/>
          <a:lstStyle/>
          <a:p>
            <a:fld id="{FFF700D2-071F-440E-A3FF-180D34BA4EC8}" type="slidenum">
              <a:rPr lang="en-GB" smtClean="0"/>
              <a:t>1</a:t>
            </a:fld>
            <a:endParaRPr lang="en-GB"/>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Tree>
    <p:extLst>
      <p:ext uri="{BB962C8B-B14F-4D97-AF65-F5344CB8AC3E}">
        <p14:creationId xmlns:p14="http://schemas.microsoft.com/office/powerpoint/2010/main" val="938182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F1F6914-C3AC-4B3D-9537-B739506C0273}"/>
              </a:ext>
            </a:extLst>
          </p:cNvPr>
          <p:cNvSpPr>
            <a:spLocks noGrp="1"/>
          </p:cNvSpPr>
          <p:nvPr>
            <p:ph type="title"/>
          </p:nvPr>
        </p:nvSpPr>
        <p:spPr/>
        <p:txBody>
          <a:bodyPr/>
          <a:lstStyle/>
          <a:p>
            <a:r>
              <a:rPr lang="en-US" altLang="zh-TW" dirty="0"/>
              <a:t>19.1</a:t>
            </a:r>
            <a:r>
              <a:rPr lang="zh-TW" altLang="en-US" dirty="0"/>
              <a:t> 比熱</a:t>
            </a:r>
          </a:p>
        </p:txBody>
      </p:sp>
      <p:sp>
        <p:nvSpPr>
          <p:cNvPr id="7" name="內容版面配置區 6">
            <a:extLst>
              <a:ext uri="{FF2B5EF4-FFF2-40B4-BE49-F238E27FC236}">
                <a16:creationId xmlns:a16="http://schemas.microsoft.com/office/drawing/2014/main" id="{73CEC847-80FA-4641-8061-9C654F1C43BA}"/>
              </a:ext>
            </a:extLst>
          </p:cNvPr>
          <p:cNvSpPr>
            <a:spLocks noGrp="1"/>
          </p:cNvSpPr>
          <p:nvPr>
            <p:ph sz="half" idx="1"/>
          </p:nvPr>
        </p:nvSpPr>
        <p:spPr>
          <a:xfrm>
            <a:off x="457200" y="1340768"/>
            <a:ext cx="4191000" cy="5040560"/>
          </a:xfrm>
        </p:spPr>
        <p:txBody>
          <a:bodyPr/>
          <a:lstStyle/>
          <a:p>
            <a:pPr>
              <a:lnSpc>
                <a:spcPct val="150000"/>
              </a:lnSpc>
            </a:pPr>
            <a:r>
              <a:rPr lang="zh-TW" altLang="en-US" dirty="0"/>
              <a:t>比熱是為給定物質的特性，而熱容量則與給定的物質樣本有關。在表 </a:t>
            </a:r>
            <a:r>
              <a:rPr lang="en-US" altLang="zh-TW" dirty="0"/>
              <a:t>19.1 </a:t>
            </a:r>
            <a:r>
              <a:rPr lang="zh-TW" altLang="en-US" dirty="0"/>
              <a:t>中顯示，水的比熱值，</a:t>
            </a:r>
            <a:r>
              <a:rPr lang="en-US" altLang="zh-TW" dirty="0"/>
              <a:t>1.00 </a:t>
            </a:r>
            <a:r>
              <a:rPr lang="en-US" altLang="zh-TW" dirty="0" err="1"/>
              <a:t>cal</a:t>
            </a:r>
            <a:r>
              <a:rPr lang="en-US" altLang="zh-TW" dirty="0"/>
              <a:t>/g</a:t>
            </a:r>
            <a:r>
              <a:rPr lang="zh-TW" altLang="en-US" dirty="0"/>
              <a:t>．</a:t>
            </a:r>
            <a:r>
              <a:rPr lang="en-US" altLang="zh-TW" dirty="0"/>
              <a:t>K</a:t>
            </a:r>
            <a:r>
              <a:rPr lang="zh-TW" altLang="en-US" dirty="0"/>
              <a:t>，比其他物質的比熱值大。</a:t>
            </a:r>
          </a:p>
        </p:txBody>
      </p:sp>
      <p:pic>
        <p:nvPicPr>
          <p:cNvPr id="9" name="內容版面配置區 8">
            <a:extLst>
              <a:ext uri="{FF2B5EF4-FFF2-40B4-BE49-F238E27FC236}">
                <a16:creationId xmlns:a16="http://schemas.microsoft.com/office/drawing/2014/main" id="{F930C83A-B22D-448B-BEA6-86A48D5C4185}"/>
              </a:ext>
            </a:extLst>
          </p:cNvPr>
          <p:cNvPicPr>
            <a:picLocks noGrp="1" noChangeAspect="1"/>
          </p:cNvPicPr>
          <p:nvPr>
            <p:ph sz="half" idx="2"/>
          </p:nvPr>
        </p:nvPicPr>
        <p:blipFill>
          <a:blip r:embed="rId2"/>
          <a:stretch>
            <a:fillRect/>
          </a:stretch>
        </p:blipFill>
        <p:spPr>
          <a:xfrm>
            <a:off x="4648200" y="1787496"/>
            <a:ext cx="4038600" cy="4148195"/>
          </a:xfrm>
          <a:prstGeom prst="rect">
            <a:avLst/>
          </a:prstGeom>
        </p:spPr>
      </p:pic>
      <p:sp>
        <p:nvSpPr>
          <p:cNvPr id="4" name="頁尾版面配置區 3">
            <a:extLst>
              <a:ext uri="{FF2B5EF4-FFF2-40B4-BE49-F238E27FC236}">
                <a16:creationId xmlns:a16="http://schemas.microsoft.com/office/drawing/2014/main" id="{1E906229-EE98-40E0-B61B-78457CB11B16}"/>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2AA56C3-FAF0-4334-82CC-3EC05B40CB3D}"/>
              </a:ext>
            </a:extLst>
          </p:cNvPr>
          <p:cNvSpPr>
            <a:spLocks noGrp="1"/>
          </p:cNvSpPr>
          <p:nvPr>
            <p:ph type="sldNum" sz="quarter" idx="12"/>
          </p:nvPr>
        </p:nvSpPr>
        <p:spPr/>
        <p:txBody>
          <a:bodyPr/>
          <a:lstStyle/>
          <a:p>
            <a:fld id="{FFF700D2-071F-440E-A3FF-180D34BA4EC8}" type="slidenum">
              <a:rPr lang="en-GB" smtClean="0"/>
              <a:t>10</a:t>
            </a:fld>
            <a:endParaRPr lang="en-GB"/>
          </a:p>
        </p:txBody>
      </p:sp>
    </p:spTree>
    <p:extLst>
      <p:ext uri="{BB962C8B-B14F-4D97-AF65-F5344CB8AC3E}">
        <p14:creationId xmlns:p14="http://schemas.microsoft.com/office/powerpoint/2010/main" val="392572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CC99E2-65AA-44DD-9927-568B8C5D630B}"/>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8CED373E-0143-40E3-8519-8014366632CA}"/>
              </a:ext>
            </a:extLst>
          </p:cNvPr>
          <p:cNvSpPr>
            <a:spLocks noGrp="1"/>
          </p:cNvSpPr>
          <p:nvPr>
            <p:ph idx="1"/>
          </p:nvPr>
        </p:nvSpPr>
        <p:spPr/>
        <p:txBody>
          <a:bodyPr/>
          <a:lstStyle/>
          <a:p>
            <a:r>
              <a:rPr lang="zh-TW" altLang="en-US" dirty="0"/>
              <a:t>有時以物質的莫耳數 </a:t>
            </a:r>
            <a:r>
              <a:rPr lang="en-US" altLang="zh-TW" i="1" dirty="0"/>
              <a:t>n </a:t>
            </a:r>
            <a:r>
              <a:rPr lang="zh-TW" altLang="en-US" dirty="0"/>
              <a:t>來計算，會比用其質量更為方便。式 </a:t>
            </a:r>
            <a:r>
              <a:rPr lang="en-US" altLang="zh-TW" dirty="0"/>
              <a:t>19.1 </a:t>
            </a:r>
            <a:r>
              <a:rPr lang="zh-TW" altLang="en-US" dirty="0"/>
              <a:t>可寫成</a:t>
            </a:r>
            <a:br>
              <a:rPr lang="en-US" altLang="zh-TW" dirty="0"/>
            </a:br>
            <a:br>
              <a:rPr lang="en-US" altLang="zh-TW" dirty="0"/>
            </a:br>
            <a:br>
              <a:rPr lang="en-US" altLang="zh-TW" dirty="0"/>
            </a:br>
            <a:r>
              <a:rPr lang="zh-TW" altLang="en-US" dirty="0"/>
              <a:t>其中 </a:t>
            </a:r>
            <a:r>
              <a:rPr lang="en-US" altLang="zh-TW" i="1" dirty="0"/>
              <a:t>C </a:t>
            </a:r>
            <a:r>
              <a:rPr lang="zh-TW" altLang="en-US" dirty="0"/>
              <a:t>為</a:t>
            </a:r>
            <a:r>
              <a:rPr lang="zh-TW" altLang="en-US" b="1" dirty="0">
                <a:solidFill>
                  <a:srgbClr val="C00000"/>
                </a:solidFill>
              </a:rPr>
              <a:t>莫耳比熱</a:t>
            </a:r>
            <a:r>
              <a:rPr lang="en-US" altLang="zh-TW" dirty="0"/>
              <a:t>(molar specific heat)</a:t>
            </a:r>
            <a:r>
              <a:rPr lang="zh-TW" altLang="en-US" dirty="0"/>
              <a:t>，以 </a:t>
            </a:r>
            <a:r>
              <a:rPr lang="en-US" altLang="zh-TW" dirty="0"/>
              <a:t>J/mol</a:t>
            </a:r>
            <a:r>
              <a:rPr lang="zh-TW" altLang="en-US" dirty="0"/>
              <a:t>．</a:t>
            </a:r>
            <a:r>
              <a:rPr lang="en-US" altLang="zh-TW" dirty="0"/>
              <a:t>K(</a:t>
            </a:r>
            <a:r>
              <a:rPr lang="zh-TW" altLang="en-US" dirty="0"/>
              <a:t>或 </a:t>
            </a:r>
            <a:r>
              <a:rPr lang="en-US" altLang="zh-TW" dirty="0" err="1"/>
              <a:t>cal</a:t>
            </a:r>
            <a:r>
              <a:rPr lang="en-US" altLang="zh-TW" dirty="0"/>
              <a:t>/mol</a:t>
            </a:r>
            <a:r>
              <a:rPr lang="zh-TW" altLang="en-US" dirty="0"/>
              <a:t>．</a:t>
            </a:r>
            <a:r>
              <a:rPr lang="en-US" altLang="zh-TW" dirty="0"/>
              <a:t>K)</a:t>
            </a:r>
            <a:r>
              <a:rPr lang="zh-TW" altLang="en-US" dirty="0"/>
              <a:t>為單位。</a:t>
            </a:r>
            <a:endParaRPr lang="en-US" altLang="zh-TW" dirty="0"/>
          </a:p>
          <a:p>
            <a:r>
              <a:rPr lang="zh-TW" altLang="en-US" dirty="0"/>
              <a:t>因為 </a:t>
            </a:r>
            <a:r>
              <a:rPr lang="en-US" altLang="zh-TW" i="1" dirty="0"/>
              <a:t>n </a:t>
            </a:r>
            <a:r>
              <a:rPr lang="en-US" altLang="zh-TW" dirty="0"/>
              <a:t>= </a:t>
            </a:r>
            <a:r>
              <a:rPr lang="en-US" altLang="zh-TW" i="1" dirty="0"/>
              <a:t>m</a:t>
            </a:r>
            <a:r>
              <a:rPr lang="en-US" altLang="zh-TW" dirty="0"/>
              <a:t>/</a:t>
            </a:r>
            <a:r>
              <a:rPr lang="en-US" altLang="zh-TW" i="1" dirty="0"/>
              <a:t>M</a:t>
            </a:r>
            <a:r>
              <a:rPr lang="zh-TW" altLang="en-US" dirty="0"/>
              <a:t>，</a:t>
            </a:r>
            <a:r>
              <a:rPr lang="en-US" altLang="zh-TW" i="1" dirty="0"/>
              <a:t>M </a:t>
            </a:r>
            <a:r>
              <a:rPr lang="zh-TW" altLang="en-US" dirty="0"/>
              <a:t>為莫耳質量，所以 </a:t>
            </a:r>
            <a:br>
              <a:rPr lang="en-US" altLang="zh-TW" dirty="0"/>
            </a:br>
            <a:br>
              <a:rPr lang="en-US" altLang="zh-TW" dirty="0"/>
            </a:br>
            <a:br>
              <a:rPr lang="en-US" altLang="zh-TW" dirty="0"/>
            </a:br>
            <a:r>
              <a:rPr lang="zh-TW" altLang="en-US" dirty="0"/>
              <a:t>物質的比熱通常會隨溫度改變。</a:t>
            </a:r>
          </a:p>
          <a:p>
            <a:endParaRPr lang="zh-TW" altLang="en-US" dirty="0"/>
          </a:p>
        </p:txBody>
      </p:sp>
      <p:sp>
        <p:nvSpPr>
          <p:cNvPr id="4" name="頁尾版面配置區 3">
            <a:extLst>
              <a:ext uri="{FF2B5EF4-FFF2-40B4-BE49-F238E27FC236}">
                <a16:creationId xmlns:a16="http://schemas.microsoft.com/office/drawing/2014/main" id="{6D5A6045-14A7-40E0-998E-AA45A0E19AA6}"/>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6E0261A-535A-43BC-B9F5-E1D55088B8B3}"/>
              </a:ext>
            </a:extLst>
          </p:cNvPr>
          <p:cNvSpPr>
            <a:spLocks noGrp="1"/>
          </p:cNvSpPr>
          <p:nvPr>
            <p:ph type="sldNum" sz="quarter" idx="12"/>
          </p:nvPr>
        </p:nvSpPr>
        <p:spPr/>
        <p:txBody>
          <a:bodyPr/>
          <a:lstStyle/>
          <a:p>
            <a:fld id="{FFF700D2-071F-440E-A3FF-180D34BA4EC8}" type="slidenum">
              <a:rPr lang="en-GB" smtClean="0"/>
              <a:t>11</a:t>
            </a:fld>
            <a:endParaRPr lang="en-GB"/>
          </a:p>
        </p:txBody>
      </p:sp>
      <p:pic>
        <p:nvPicPr>
          <p:cNvPr id="6" name="圖片 5">
            <a:extLst>
              <a:ext uri="{FF2B5EF4-FFF2-40B4-BE49-F238E27FC236}">
                <a16:creationId xmlns:a16="http://schemas.microsoft.com/office/drawing/2014/main" id="{A88BB5CB-2A81-47E8-BD08-549BDFE7EDE8}"/>
              </a:ext>
            </a:extLst>
          </p:cNvPr>
          <p:cNvPicPr>
            <a:picLocks noChangeAspect="1"/>
          </p:cNvPicPr>
          <p:nvPr/>
        </p:nvPicPr>
        <p:blipFill>
          <a:blip r:embed="rId2"/>
          <a:stretch>
            <a:fillRect/>
          </a:stretch>
        </p:blipFill>
        <p:spPr>
          <a:xfrm>
            <a:off x="2843808" y="2564904"/>
            <a:ext cx="5527358" cy="393383"/>
          </a:xfrm>
          <a:prstGeom prst="rect">
            <a:avLst/>
          </a:prstGeom>
        </p:spPr>
      </p:pic>
      <p:pic>
        <p:nvPicPr>
          <p:cNvPr id="7" name="圖片 6">
            <a:extLst>
              <a:ext uri="{FF2B5EF4-FFF2-40B4-BE49-F238E27FC236}">
                <a16:creationId xmlns:a16="http://schemas.microsoft.com/office/drawing/2014/main" id="{2D9FA138-7361-47FE-B114-8A3573252D80}"/>
              </a:ext>
            </a:extLst>
          </p:cNvPr>
          <p:cNvPicPr>
            <a:picLocks noChangeAspect="1"/>
          </p:cNvPicPr>
          <p:nvPr/>
        </p:nvPicPr>
        <p:blipFill>
          <a:blip r:embed="rId3"/>
          <a:stretch>
            <a:fillRect/>
          </a:stretch>
        </p:blipFill>
        <p:spPr>
          <a:xfrm>
            <a:off x="2874401" y="4941168"/>
            <a:ext cx="5514023" cy="433388"/>
          </a:xfrm>
          <a:prstGeom prst="rect">
            <a:avLst/>
          </a:prstGeom>
        </p:spPr>
      </p:pic>
    </p:spTree>
    <p:extLst>
      <p:ext uri="{BB962C8B-B14F-4D97-AF65-F5344CB8AC3E}">
        <p14:creationId xmlns:p14="http://schemas.microsoft.com/office/powerpoint/2010/main" val="110492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D4410B-16C8-46B0-80A0-E90E481BE0C2}"/>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EEEAB5CF-AE4E-4732-8AE0-8E777BD42B63}"/>
              </a:ext>
            </a:extLst>
          </p:cNvPr>
          <p:cNvSpPr>
            <a:spLocks noGrp="1"/>
          </p:cNvSpPr>
          <p:nvPr>
            <p:ph idx="1"/>
          </p:nvPr>
        </p:nvSpPr>
        <p:spPr/>
        <p:txBody>
          <a:bodyPr/>
          <a:lstStyle/>
          <a:p>
            <a:r>
              <a:rPr lang="zh-TW" altLang="en-US" dirty="0"/>
              <a:t>以水為例，從 </a:t>
            </a:r>
            <a:r>
              <a:rPr lang="en-US" altLang="zh-TW" dirty="0" err="1"/>
              <a:t>0°C</a:t>
            </a:r>
            <a:r>
              <a:rPr lang="en-US" altLang="zh-TW" dirty="0"/>
              <a:t> </a:t>
            </a:r>
            <a:r>
              <a:rPr lang="zh-TW" altLang="en-US" dirty="0"/>
              <a:t>到 </a:t>
            </a:r>
            <a:r>
              <a:rPr lang="en-US" altLang="zh-TW" dirty="0" err="1"/>
              <a:t>100°C</a:t>
            </a:r>
            <a:r>
              <a:rPr lang="zh-TW" altLang="en-US" dirty="0"/>
              <a:t>，就有百分之幾的改變。當物質從固體變成液體，或從液體變成氣體時，比熱會突然改變。比熱也和加熱時的條件有關。</a:t>
            </a:r>
            <a:endParaRPr lang="en-US" altLang="zh-TW" dirty="0"/>
          </a:p>
          <a:p>
            <a:r>
              <a:rPr lang="zh-TW" altLang="en-US" dirty="0"/>
              <a:t>例如，在定壓時氣體的比熱 </a:t>
            </a:r>
            <a:r>
              <a:rPr lang="en-US" altLang="zh-TW" i="1" dirty="0"/>
              <a:t>c</a:t>
            </a:r>
            <a:r>
              <a:rPr lang="en-US" altLang="zh-TW" i="1" baseline="-25000" dirty="0"/>
              <a:t>p</a:t>
            </a:r>
            <a:r>
              <a:rPr lang="zh-TW" altLang="en-US" dirty="0"/>
              <a:t>，就和定容時的比熱 </a:t>
            </a:r>
            <a:r>
              <a:rPr lang="en-US" altLang="zh-TW" i="1" dirty="0" err="1"/>
              <a:t>c</a:t>
            </a:r>
            <a:r>
              <a:rPr lang="en-US" altLang="zh-TW" i="1" baseline="-25000" dirty="0" err="1"/>
              <a:t>υ</a:t>
            </a:r>
            <a:r>
              <a:rPr lang="en-US" altLang="zh-TW" i="1" dirty="0"/>
              <a:t> </a:t>
            </a:r>
            <a:r>
              <a:rPr lang="zh-TW" altLang="en-US" dirty="0"/>
              <a:t>不同。對空氣而言，</a:t>
            </a:r>
            <a:r>
              <a:rPr lang="en-US" altLang="zh-TW" i="1" dirty="0"/>
              <a:t>c</a:t>
            </a:r>
            <a:r>
              <a:rPr lang="en-US" altLang="zh-TW" i="1" baseline="-25000" dirty="0"/>
              <a:t>p</a:t>
            </a:r>
            <a:r>
              <a:rPr lang="en-US" altLang="zh-TW" i="1" dirty="0"/>
              <a:t> </a:t>
            </a:r>
            <a:r>
              <a:rPr lang="en-US" altLang="zh-TW" dirty="0"/>
              <a:t>= 0.24 </a:t>
            </a:r>
            <a:r>
              <a:rPr lang="en-US" altLang="zh-TW" dirty="0" err="1"/>
              <a:t>cal</a:t>
            </a:r>
            <a:r>
              <a:rPr lang="en-US" altLang="zh-TW" dirty="0"/>
              <a:t>/g</a:t>
            </a:r>
            <a:r>
              <a:rPr lang="zh-TW" altLang="en-US" dirty="0"/>
              <a:t>．</a:t>
            </a:r>
            <a:r>
              <a:rPr lang="en-US" altLang="zh-TW" dirty="0"/>
              <a:t>K</a:t>
            </a:r>
            <a:r>
              <a:rPr lang="zh-TW" altLang="en-US" dirty="0"/>
              <a:t>，而 </a:t>
            </a:r>
            <a:r>
              <a:rPr lang="en-US" altLang="zh-TW" i="1" dirty="0" err="1"/>
              <a:t>c</a:t>
            </a:r>
            <a:r>
              <a:rPr lang="en-US" altLang="zh-TW" i="1" baseline="-25000" dirty="0" err="1"/>
              <a:t>υ</a:t>
            </a:r>
            <a:r>
              <a:rPr lang="en-US" altLang="zh-TW" i="1" baseline="-25000" dirty="0"/>
              <a:t> </a:t>
            </a:r>
            <a:r>
              <a:rPr lang="en-US" altLang="zh-TW" dirty="0"/>
              <a:t>= 0.17 </a:t>
            </a:r>
            <a:r>
              <a:rPr lang="en-US" altLang="zh-TW" dirty="0" err="1"/>
              <a:t>cal</a:t>
            </a:r>
            <a:r>
              <a:rPr lang="en-US" altLang="zh-TW" dirty="0"/>
              <a:t>/g</a:t>
            </a:r>
            <a:r>
              <a:rPr lang="zh-TW" altLang="en-US" dirty="0"/>
              <a:t>．</a:t>
            </a:r>
            <a:r>
              <a:rPr lang="en-US" altLang="zh-TW" dirty="0"/>
              <a:t>K</a:t>
            </a:r>
            <a:r>
              <a:rPr lang="zh-TW" altLang="en-US" dirty="0"/>
              <a:t>。但對固體及液體而言，這種差別通常都很小，通常在應用時都是測量 </a:t>
            </a:r>
            <a:r>
              <a:rPr lang="en-US" altLang="zh-TW" i="1" dirty="0"/>
              <a:t>c</a:t>
            </a:r>
            <a:r>
              <a:rPr lang="en-US" altLang="zh-TW" i="1" baseline="-25000" dirty="0"/>
              <a:t>p</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61888F5F-37B9-4E34-BC61-E2C689BC235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ECF8E0B-6FBE-471B-9BAD-8324E46CF767}"/>
              </a:ext>
            </a:extLst>
          </p:cNvPr>
          <p:cNvSpPr>
            <a:spLocks noGrp="1"/>
          </p:cNvSpPr>
          <p:nvPr>
            <p:ph type="sldNum" sz="quarter" idx="12"/>
          </p:nvPr>
        </p:nvSpPr>
        <p:spPr/>
        <p:txBody>
          <a:bodyPr/>
          <a:lstStyle/>
          <a:p>
            <a:fld id="{FFF700D2-071F-440E-A3FF-180D34BA4EC8}" type="slidenum">
              <a:rPr lang="en-GB" smtClean="0"/>
              <a:t>12</a:t>
            </a:fld>
            <a:endParaRPr lang="en-GB"/>
          </a:p>
        </p:txBody>
      </p:sp>
    </p:spTree>
    <p:extLst>
      <p:ext uri="{BB962C8B-B14F-4D97-AF65-F5344CB8AC3E}">
        <p14:creationId xmlns:p14="http://schemas.microsoft.com/office/powerpoint/2010/main" val="331679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00EE08-C2CE-44A1-8D8B-F95E76C4EA54}"/>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B8BA5F9A-5FC8-4EF0-8E6A-FE25629A65D7}"/>
              </a:ext>
            </a:extLst>
          </p:cNvPr>
          <p:cNvSpPr>
            <a:spLocks noGrp="1"/>
          </p:cNvSpPr>
          <p:nvPr>
            <p:ph idx="1"/>
          </p:nvPr>
        </p:nvSpPr>
        <p:spPr/>
        <p:txBody>
          <a:bodyPr>
            <a:normAutofit/>
          </a:bodyPr>
          <a:lstStyle/>
          <a:p>
            <a:pPr>
              <a:buNone/>
            </a:pPr>
            <a:r>
              <a:rPr lang="zh-TW" altLang="en-US" sz="3200" b="1" dirty="0">
                <a:solidFill>
                  <a:schemeClr val="accent6"/>
                </a:solidFill>
              </a:rPr>
              <a:t>混合法</a:t>
            </a:r>
            <a:endParaRPr lang="en-US" altLang="zh-TW" sz="3200" b="1" dirty="0">
              <a:solidFill>
                <a:schemeClr val="accent6"/>
              </a:solidFill>
            </a:endParaRPr>
          </a:p>
          <a:p>
            <a:pPr>
              <a:lnSpc>
                <a:spcPts val="3600"/>
              </a:lnSpc>
            </a:pPr>
            <a:r>
              <a:rPr lang="zh-TW" altLang="en-US" dirty="0"/>
              <a:t>在布萊克最先使用的「混合法」中，是將待測物體與另一已知比熱的物體放在一起使成熱接觸，以測量比熱。設待測物體之質量為 </a:t>
            </a:r>
            <a:r>
              <a:rPr lang="en-US" altLang="zh-TW" i="1" dirty="0" err="1"/>
              <a:t>m</a:t>
            </a:r>
            <a:r>
              <a:rPr lang="en-US" altLang="zh-TW" baseline="-25000" dirty="0" err="1"/>
              <a:t>1</a:t>
            </a:r>
            <a:r>
              <a:rPr lang="zh-TW" altLang="en-US" dirty="0"/>
              <a:t>，其初溫為</a:t>
            </a:r>
            <a:r>
              <a:rPr lang="zh-TW" altLang="en-US" i="1" dirty="0"/>
              <a:t> </a:t>
            </a:r>
            <a:r>
              <a:rPr lang="en-US" altLang="zh-TW" i="1" dirty="0" err="1"/>
              <a:t>T</a:t>
            </a:r>
            <a:r>
              <a:rPr lang="en-US" altLang="zh-TW" baseline="-25000" dirty="0" err="1"/>
              <a:t>1</a:t>
            </a:r>
            <a:r>
              <a:rPr lang="zh-TW" altLang="en-US" dirty="0"/>
              <a:t>。另有質量為 </a:t>
            </a:r>
            <a:r>
              <a:rPr lang="en-US" altLang="zh-TW" i="1" dirty="0" err="1"/>
              <a:t>m</a:t>
            </a:r>
            <a:r>
              <a:rPr lang="en-US" altLang="zh-TW" baseline="-25000" dirty="0" err="1"/>
              <a:t>2</a:t>
            </a:r>
            <a:r>
              <a:rPr lang="zh-TW" altLang="en-US" dirty="0"/>
              <a:t>，初溫為 </a:t>
            </a:r>
            <a:r>
              <a:rPr lang="en-US" altLang="zh-TW" i="1" dirty="0" err="1"/>
              <a:t>T</a:t>
            </a:r>
            <a:r>
              <a:rPr lang="en-US" altLang="zh-TW" baseline="-25000" dirty="0" err="1"/>
              <a:t>2</a:t>
            </a:r>
            <a:r>
              <a:rPr lang="en-US" altLang="zh-TW" i="1" dirty="0"/>
              <a:t> </a:t>
            </a:r>
            <a:r>
              <a:rPr lang="zh-TW" altLang="en-US" dirty="0"/>
              <a:t>的液體，裝在一種稱為</a:t>
            </a:r>
            <a:r>
              <a:rPr lang="zh-TW" altLang="en-US" b="1" dirty="0">
                <a:solidFill>
                  <a:srgbClr val="C00000"/>
                </a:solidFill>
              </a:rPr>
              <a:t>卡計</a:t>
            </a:r>
            <a:r>
              <a:rPr lang="en-US" altLang="zh-TW" dirty="0"/>
              <a:t>(calorimeter)</a:t>
            </a:r>
            <a:r>
              <a:rPr lang="zh-TW" altLang="en-US" dirty="0"/>
              <a:t>的絕熱容器內之杯中，如圖 </a:t>
            </a:r>
            <a:r>
              <a:rPr lang="en-US" altLang="zh-TW" dirty="0"/>
              <a:t>19.1 </a:t>
            </a:r>
            <a:r>
              <a:rPr lang="zh-TW" altLang="en-US" dirty="0"/>
              <a:t>所示。將待測物體浸於液體內，並記錄其最後的平衡溫度 </a:t>
            </a:r>
            <a:r>
              <a:rPr lang="en-US" altLang="zh-TW" i="1" dirty="0" err="1"/>
              <a:t>T</a:t>
            </a:r>
            <a:r>
              <a:rPr lang="en-US" altLang="zh-TW" baseline="-25000" dirty="0" err="1"/>
              <a:t>f</a:t>
            </a:r>
            <a:r>
              <a:rPr lang="zh-TW" altLang="en-US" dirty="0"/>
              <a:t>。因為與環境之間沒有熱的交換，故轉移給較冷物體的熱，應等於由較熱物體所傳出的熱： </a:t>
            </a:r>
          </a:p>
        </p:txBody>
      </p:sp>
      <p:sp>
        <p:nvSpPr>
          <p:cNvPr id="4" name="頁尾版面配置區 3">
            <a:extLst>
              <a:ext uri="{FF2B5EF4-FFF2-40B4-BE49-F238E27FC236}">
                <a16:creationId xmlns:a16="http://schemas.microsoft.com/office/drawing/2014/main" id="{0D0A9606-0015-4E79-8C1E-02D5BFF327D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7E89EA0-5F97-485F-8E91-208CE28CEE08}"/>
              </a:ext>
            </a:extLst>
          </p:cNvPr>
          <p:cNvSpPr>
            <a:spLocks noGrp="1"/>
          </p:cNvSpPr>
          <p:nvPr>
            <p:ph type="sldNum" sz="quarter" idx="12"/>
          </p:nvPr>
        </p:nvSpPr>
        <p:spPr/>
        <p:txBody>
          <a:bodyPr/>
          <a:lstStyle/>
          <a:p>
            <a:fld id="{FFF700D2-071F-440E-A3FF-180D34BA4EC8}" type="slidenum">
              <a:rPr lang="en-GB" smtClean="0"/>
              <a:t>13</a:t>
            </a:fld>
            <a:endParaRPr lang="en-GB"/>
          </a:p>
        </p:txBody>
      </p:sp>
      <p:pic>
        <p:nvPicPr>
          <p:cNvPr id="6" name="圖片 5">
            <a:extLst>
              <a:ext uri="{FF2B5EF4-FFF2-40B4-BE49-F238E27FC236}">
                <a16:creationId xmlns:a16="http://schemas.microsoft.com/office/drawing/2014/main" id="{4D59558D-FD94-4796-A15B-18C780C0B4F7}"/>
              </a:ext>
            </a:extLst>
          </p:cNvPr>
          <p:cNvPicPr>
            <a:picLocks noChangeAspect="1"/>
          </p:cNvPicPr>
          <p:nvPr/>
        </p:nvPicPr>
        <p:blipFill>
          <a:blip r:embed="rId2"/>
          <a:stretch>
            <a:fillRect/>
          </a:stretch>
        </p:blipFill>
        <p:spPr>
          <a:xfrm>
            <a:off x="2438338" y="5856288"/>
            <a:ext cx="6247448" cy="500062"/>
          </a:xfrm>
          <a:prstGeom prst="rect">
            <a:avLst/>
          </a:prstGeom>
        </p:spPr>
      </p:pic>
    </p:spTree>
    <p:extLst>
      <p:ext uri="{BB962C8B-B14F-4D97-AF65-F5344CB8AC3E}">
        <p14:creationId xmlns:p14="http://schemas.microsoft.com/office/powerpoint/2010/main" val="318067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182771-AD61-4D35-BFE9-45E0E3914A81}"/>
              </a:ext>
            </a:extLst>
          </p:cNvPr>
          <p:cNvSpPr>
            <a:spLocks noGrp="1"/>
          </p:cNvSpPr>
          <p:nvPr>
            <p:ph type="title"/>
          </p:nvPr>
        </p:nvSpPr>
        <p:spPr/>
        <p:txBody>
          <a:bodyPr/>
          <a:lstStyle/>
          <a:p>
            <a:r>
              <a:rPr lang="en-US" altLang="zh-TW" dirty="0"/>
              <a:t>19.1</a:t>
            </a:r>
            <a:r>
              <a:rPr lang="zh-TW" altLang="en-US" dirty="0"/>
              <a:t> 比熱</a:t>
            </a:r>
          </a:p>
        </p:txBody>
      </p:sp>
      <p:pic>
        <p:nvPicPr>
          <p:cNvPr id="6" name="內容版面配置區 5">
            <a:extLst>
              <a:ext uri="{FF2B5EF4-FFF2-40B4-BE49-F238E27FC236}">
                <a16:creationId xmlns:a16="http://schemas.microsoft.com/office/drawing/2014/main" id="{6819F08A-A7A2-4FFE-92F4-86D3517D5A35}"/>
              </a:ext>
            </a:extLst>
          </p:cNvPr>
          <p:cNvPicPr>
            <a:picLocks noGrp="1" noChangeAspect="1"/>
          </p:cNvPicPr>
          <p:nvPr>
            <p:ph idx="1"/>
          </p:nvPr>
        </p:nvPicPr>
        <p:blipFill>
          <a:blip r:embed="rId2"/>
          <a:stretch>
            <a:fillRect/>
          </a:stretch>
        </p:blipFill>
        <p:spPr>
          <a:xfrm>
            <a:off x="2855118" y="1628800"/>
            <a:ext cx="3433763" cy="3847147"/>
          </a:xfrm>
          <a:prstGeom prst="rect">
            <a:avLst/>
          </a:prstGeom>
        </p:spPr>
      </p:pic>
      <p:sp>
        <p:nvSpPr>
          <p:cNvPr id="4" name="頁尾版面配置區 3">
            <a:extLst>
              <a:ext uri="{FF2B5EF4-FFF2-40B4-BE49-F238E27FC236}">
                <a16:creationId xmlns:a16="http://schemas.microsoft.com/office/drawing/2014/main" id="{90C0C13C-55E5-471A-8C38-6865D8E4487C}"/>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3F8CA62-73D1-4F06-8900-69B3F10B659B}"/>
              </a:ext>
            </a:extLst>
          </p:cNvPr>
          <p:cNvSpPr>
            <a:spLocks noGrp="1"/>
          </p:cNvSpPr>
          <p:nvPr>
            <p:ph type="sldNum" sz="quarter" idx="12"/>
          </p:nvPr>
        </p:nvSpPr>
        <p:spPr/>
        <p:txBody>
          <a:bodyPr/>
          <a:lstStyle/>
          <a:p>
            <a:fld id="{FFF700D2-071F-440E-A3FF-180D34BA4EC8}" type="slidenum">
              <a:rPr lang="en-GB" smtClean="0"/>
              <a:t>14</a:t>
            </a:fld>
            <a:endParaRPr lang="en-GB"/>
          </a:p>
        </p:txBody>
      </p:sp>
    </p:spTree>
    <p:extLst>
      <p:ext uri="{BB962C8B-B14F-4D97-AF65-F5344CB8AC3E}">
        <p14:creationId xmlns:p14="http://schemas.microsoft.com/office/powerpoint/2010/main" val="138958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591E9B-1FA9-4B55-90B2-DAE3A5508513}"/>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D65BB1D3-57BB-42E5-895B-6E92AA25A9F0}"/>
              </a:ext>
            </a:extLst>
          </p:cNvPr>
          <p:cNvSpPr>
            <a:spLocks noGrp="1"/>
          </p:cNvSpPr>
          <p:nvPr>
            <p:ph idx="1"/>
          </p:nvPr>
        </p:nvSpPr>
        <p:spPr/>
        <p:txBody>
          <a:bodyPr>
            <a:normAutofit/>
          </a:bodyPr>
          <a:lstStyle/>
          <a:p>
            <a:r>
              <a:rPr lang="zh-TW" altLang="en-US" dirty="0"/>
              <a:t>布萊克的這個假設，是基於「熱質守恆」的觀念。從他所測得許多物質比熱值的一致性，可以證明他的假設是正確的。我們現在知道 </a:t>
            </a:r>
            <a:r>
              <a:rPr lang="en-US" altLang="zh-TW" dirty="0"/>
              <a:t>19.5 </a:t>
            </a:r>
            <a:r>
              <a:rPr lang="zh-TW" altLang="en-US" dirty="0"/>
              <a:t>式是能量守恆的一個特例。以兩物體的質量和比熱來表示，</a:t>
            </a:r>
            <a:r>
              <a:rPr lang="en-US" altLang="zh-TW" dirty="0"/>
              <a:t>19.5 </a:t>
            </a:r>
            <a:r>
              <a:rPr lang="zh-TW" altLang="en-US" dirty="0"/>
              <a:t>式可寫成 </a:t>
            </a:r>
            <a:br>
              <a:rPr lang="en-US" altLang="zh-TW" dirty="0"/>
            </a:br>
            <a:br>
              <a:rPr lang="en-US" altLang="zh-TW" dirty="0"/>
            </a:br>
            <a:r>
              <a:rPr lang="zh-TW" altLang="en-US" dirty="0"/>
              <a:t>其中 </a:t>
            </a:r>
            <a:r>
              <a:rPr lang="en-US" altLang="zh-TW" dirty="0" err="1"/>
              <a:t>Δ</a:t>
            </a:r>
            <a:r>
              <a:rPr lang="en-US" altLang="zh-TW" i="1" dirty="0" err="1"/>
              <a:t>T</a:t>
            </a:r>
            <a:r>
              <a:rPr lang="en-US" altLang="zh-TW" baseline="-25000" dirty="0" err="1"/>
              <a:t>1</a:t>
            </a:r>
            <a:r>
              <a:rPr lang="en-US" altLang="zh-TW" i="1" dirty="0"/>
              <a:t> </a:t>
            </a:r>
            <a:r>
              <a:rPr lang="en-US" altLang="zh-TW" dirty="0"/>
              <a:t>= </a:t>
            </a:r>
            <a:r>
              <a:rPr lang="en-US" altLang="zh-TW" i="1" dirty="0" err="1"/>
              <a:t>T</a:t>
            </a:r>
            <a:r>
              <a:rPr lang="en-US" altLang="zh-TW" baseline="-25000" dirty="0" err="1"/>
              <a:t>f</a:t>
            </a:r>
            <a:r>
              <a:rPr lang="en-US" altLang="zh-TW" baseline="-25000" dirty="0"/>
              <a:t> </a:t>
            </a:r>
            <a:r>
              <a:rPr lang="zh-TW" altLang="en-US" dirty="0"/>
              <a:t>− </a:t>
            </a:r>
            <a:r>
              <a:rPr lang="en-US" altLang="zh-TW" i="1" dirty="0" err="1"/>
              <a:t>T</a:t>
            </a:r>
            <a:r>
              <a:rPr lang="en-US" altLang="zh-TW" baseline="-25000" dirty="0" err="1"/>
              <a:t>1</a:t>
            </a:r>
            <a:r>
              <a:rPr lang="en-US" altLang="zh-TW" i="1" dirty="0"/>
              <a:t> </a:t>
            </a:r>
            <a:r>
              <a:rPr lang="zh-TW" altLang="en-US" dirty="0"/>
              <a:t>而 </a:t>
            </a:r>
            <a:r>
              <a:rPr lang="en-US" altLang="zh-TW" dirty="0" err="1"/>
              <a:t>Δ</a:t>
            </a:r>
            <a:r>
              <a:rPr lang="en-US" altLang="zh-TW" i="1" dirty="0" err="1"/>
              <a:t>T</a:t>
            </a:r>
            <a:r>
              <a:rPr lang="en-US" altLang="zh-TW" baseline="-25000" dirty="0" err="1"/>
              <a:t>2</a:t>
            </a:r>
            <a:r>
              <a:rPr lang="en-US" altLang="zh-TW" dirty="0"/>
              <a:t> = </a:t>
            </a:r>
            <a:r>
              <a:rPr lang="en-US" altLang="zh-TW" i="1" dirty="0" err="1"/>
              <a:t>T</a:t>
            </a:r>
            <a:r>
              <a:rPr lang="en-US" altLang="zh-TW" baseline="-25000" dirty="0" err="1"/>
              <a:t>f</a:t>
            </a:r>
            <a:r>
              <a:rPr lang="en-US" altLang="zh-TW" dirty="0"/>
              <a:t> </a:t>
            </a:r>
            <a:r>
              <a:rPr lang="zh-TW" altLang="en-US" dirty="0"/>
              <a:t>− </a:t>
            </a:r>
            <a:r>
              <a:rPr lang="en-US" altLang="zh-TW" i="1" dirty="0" err="1"/>
              <a:t>T</a:t>
            </a:r>
            <a:r>
              <a:rPr lang="en-US" altLang="zh-TW" baseline="-25000" dirty="0" err="1"/>
              <a:t>2</a:t>
            </a:r>
            <a:r>
              <a:rPr lang="zh-TW" altLang="en-US" dirty="0"/>
              <a:t>，此兩溫度變化的符號相反。卡計通常也用來測量化學反應中燃燒所生成的熱，即測食物中「能量值」的方法。在實際應用時，必須考慮卡計中杯之熱容量而加以修正，如例題 </a:t>
            </a:r>
            <a:r>
              <a:rPr lang="en-US" altLang="zh-TW" dirty="0"/>
              <a:t>19.1 </a:t>
            </a:r>
            <a:r>
              <a:rPr lang="zh-TW" altLang="en-US" dirty="0"/>
              <a:t>所示。 </a:t>
            </a:r>
          </a:p>
        </p:txBody>
      </p:sp>
      <p:sp>
        <p:nvSpPr>
          <p:cNvPr id="4" name="頁尾版面配置區 3">
            <a:extLst>
              <a:ext uri="{FF2B5EF4-FFF2-40B4-BE49-F238E27FC236}">
                <a16:creationId xmlns:a16="http://schemas.microsoft.com/office/drawing/2014/main" id="{8204D2E8-B651-4BC4-9EBE-E06AE7E2483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14014485-E942-4433-8D17-E0F9A7A2BC0E}"/>
              </a:ext>
            </a:extLst>
          </p:cNvPr>
          <p:cNvSpPr>
            <a:spLocks noGrp="1"/>
          </p:cNvSpPr>
          <p:nvPr>
            <p:ph type="sldNum" sz="quarter" idx="12"/>
          </p:nvPr>
        </p:nvSpPr>
        <p:spPr/>
        <p:txBody>
          <a:bodyPr/>
          <a:lstStyle/>
          <a:p>
            <a:fld id="{FFF700D2-071F-440E-A3FF-180D34BA4EC8}" type="slidenum">
              <a:rPr lang="en-GB" smtClean="0"/>
              <a:t>15</a:t>
            </a:fld>
            <a:endParaRPr lang="en-GB"/>
          </a:p>
        </p:txBody>
      </p:sp>
      <p:pic>
        <p:nvPicPr>
          <p:cNvPr id="6" name="圖片 5">
            <a:extLst>
              <a:ext uri="{FF2B5EF4-FFF2-40B4-BE49-F238E27FC236}">
                <a16:creationId xmlns:a16="http://schemas.microsoft.com/office/drawing/2014/main" id="{8787235E-DCF3-4559-8EAD-8FBF78330F38}"/>
              </a:ext>
            </a:extLst>
          </p:cNvPr>
          <p:cNvPicPr>
            <a:picLocks noChangeAspect="1"/>
          </p:cNvPicPr>
          <p:nvPr/>
        </p:nvPicPr>
        <p:blipFill>
          <a:blip r:embed="rId2"/>
          <a:stretch>
            <a:fillRect/>
          </a:stretch>
        </p:blipFill>
        <p:spPr>
          <a:xfrm>
            <a:off x="2470256" y="3631865"/>
            <a:ext cx="6214110" cy="433388"/>
          </a:xfrm>
          <a:prstGeom prst="rect">
            <a:avLst/>
          </a:prstGeom>
        </p:spPr>
      </p:pic>
    </p:spTree>
    <p:extLst>
      <p:ext uri="{BB962C8B-B14F-4D97-AF65-F5344CB8AC3E}">
        <p14:creationId xmlns:p14="http://schemas.microsoft.com/office/powerpoint/2010/main" val="405621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83A6704B-1582-422C-AAB4-2844FDB98E2A}"/>
              </a:ext>
            </a:extLst>
          </p:cNvPr>
          <p:cNvSpPr>
            <a:spLocks noGrp="1"/>
          </p:cNvSpPr>
          <p:nvPr>
            <p:ph type="title"/>
          </p:nvPr>
        </p:nvSpPr>
        <p:spPr/>
        <p:txBody>
          <a:bodyPr/>
          <a:lstStyle/>
          <a:p>
            <a:r>
              <a:rPr lang="zh-TW" altLang="en-US" dirty="0"/>
              <a:t>例題 </a:t>
            </a:r>
            <a:r>
              <a:rPr lang="en-US" altLang="zh-TW" dirty="0"/>
              <a:t>19.1</a:t>
            </a:r>
            <a:endParaRPr lang="zh-TW" altLang="en-US" dirty="0"/>
          </a:p>
        </p:txBody>
      </p:sp>
      <p:sp>
        <p:nvSpPr>
          <p:cNvPr id="7" name="文字版面配置區 6">
            <a:extLst>
              <a:ext uri="{FF2B5EF4-FFF2-40B4-BE49-F238E27FC236}">
                <a16:creationId xmlns:a16="http://schemas.microsoft.com/office/drawing/2014/main" id="{F051C775-56D6-460B-A8FD-A4A4C8C24DB5}"/>
              </a:ext>
            </a:extLst>
          </p:cNvPr>
          <p:cNvSpPr>
            <a:spLocks noGrp="1"/>
          </p:cNvSpPr>
          <p:nvPr>
            <p:ph type="body" idx="1"/>
          </p:nvPr>
        </p:nvSpPr>
        <p:spPr/>
        <p:txBody>
          <a:bodyPr/>
          <a:lstStyle/>
          <a:p>
            <a:r>
              <a:rPr lang="zh-TW" altLang="en-US" dirty="0"/>
              <a:t>質量 </a:t>
            </a:r>
            <a:r>
              <a:rPr lang="en-US" altLang="zh-TW" i="1" dirty="0" err="1"/>
              <a:t>m</a:t>
            </a:r>
            <a:r>
              <a:rPr lang="en-US" altLang="zh-TW" baseline="-25000" dirty="0" err="1"/>
              <a:t>1</a:t>
            </a:r>
            <a:r>
              <a:rPr lang="en-US" altLang="zh-TW" dirty="0"/>
              <a:t> </a:t>
            </a:r>
            <a:r>
              <a:rPr lang="zh-TW" altLang="en-US" dirty="0"/>
              <a:t>＝ </a:t>
            </a:r>
            <a:r>
              <a:rPr lang="en-US" altLang="zh-TW" dirty="0"/>
              <a:t>80 g </a:t>
            </a:r>
            <a:r>
              <a:rPr lang="zh-TW" altLang="en-US" dirty="0"/>
              <a:t>的鋼球，初溫為 </a:t>
            </a:r>
            <a:r>
              <a:rPr lang="en-US" altLang="zh-TW" i="1" dirty="0" err="1"/>
              <a:t>T</a:t>
            </a:r>
            <a:r>
              <a:rPr lang="en-US" altLang="zh-TW" baseline="-25000" dirty="0" err="1"/>
              <a:t>1</a:t>
            </a:r>
            <a:r>
              <a:rPr lang="en-US" altLang="zh-TW" dirty="0"/>
              <a:t> = </a:t>
            </a:r>
            <a:r>
              <a:rPr lang="en-US" altLang="zh-TW" dirty="0" err="1"/>
              <a:t>200°C</a:t>
            </a:r>
            <a:r>
              <a:rPr lang="zh-TW" altLang="en-US" dirty="0"/>
              <a:t>。將球浸入 </a:t>
            </a:r>
            <a:r>
              <a:rPr lang="en-US" altLang="zh-TW" i="1" dirty="0" err="1"/>
              <a:t>m</a:t>
            </a:r>
            <a:r>
              <a:rPr lang="en-US" altLang="zh-TW" baseline="-25000" dirty="0" err="1"/>
              <a:t>2</a:t>
            </a:r>
            <a:r>
              <a:rPr lang="en-US" altLang="zh-TW" i="1" dirty="0"/>
              <a:t> </a:t>
            </a:r>
            <a:r>
              <a:rPr lang="en-US" altLang="zh-TW" dirty="0"/>
              <a:t>= 250 g </a:t>
            </a:r>
            <a:r>
              <a:rPr lang="zh-TW" altLang="en-US" dirty="0"/>
              <a:t>的水中，水盛於質量 </a:t>
            </a:r>
            <a:r>
              <a:rPr lang="en-US" altLang="zh-TW" i="1" dirty="0" err="1"/>
              <a:t>m</a:t>
            </a:r>
            <a:r>
              <a:rPr lang="en-US" altLang="zh-TW" baseline="-25000" dirty="0" err="1"/>
              <a:t>3</a:t>
            </a:r>
            <a:r>
              <a:rPr lang="en-US" altLang="zh-TW" i="1" dirty="0"/>
              <a:t> </a:t>
            </a:r>
            <a:r>
              <a:rPr lang="en-US" altLang="zh-TW" dirty="0"/>
              <a:t>= 100 g </a:t>
            </a:r>
            <a:r>
              <a:rPr lang="zh-TW" altLang="en-US" dirty="0"/>
              <a:t>的銅杯中。水和杯的初溫為 </a:t>
            </a:r>
            <a:r>
              <a:rPr lang="en-US" altLang="zh-TW" i="1" dirty="0" err="1"/>
              <a:t>T</a:t>
            </a:r>
            <a:r>
              <a:rPr lang="en-US" altLang="zh-TW" baseline="-25000" dirty="0" err="1"/>
              <a:t>2</a:t>
            </a:r>
            <a:r>
              <a:rPr lang="en-US" altLang="zh-TW" dirty="0"/>
              <a:t> = </a:t>
            </a:r>
            <a:r>
              <a:rPr lang="en-US" altLang="zh-TW" dirty="0" err="1"/>
              <a:t>20°C</a:t>
            </a:r>
            <a:r>
              <a:rPr lang="zh-TW" altLang="en-US" dirty="0"/>
              <a:t>。求當系統到達熱平衡時之末溫。各比熱值列於表 </a:t>
            </a:r>
            <a:r>
              <a:rPr lang="en-US" altLang="zh-TW" dirty="0"/>
              <a:t>19.1 </a:t>
            </a:r>
            <a:r>
              <a:rPr lang="zh-TW" altLang="en-US" dirty="0"/>
              <a:t>中。</a:t>
            </a:r>
            <a:endParaRPr lang="en-US" altLang="zh-TW" dirty="0"/>
          </a:p>
          <a:p>
            <a:endParaRPr lang="zh-TW" altLang="en-US" dirty="0"/>
          </a:p>
        </p:txBody>
      </p:sp>
      <p:sp>
        <p:nvSpPr>
          <p:cNvPr id="4" name="頁尾版面配置區 3">
            <a:extLst>
              <a:ext uri="{FF2B5EF4-FFF2-40B4-BE49-F238E27FC236}">
                <a16:creationId xmlns:a16="http://schemas.microsoft.com/office/drawing/2014/main" id="{CFDB6B29-1C87-4DBC-9D35-4C0E9FB29E90}"/>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F786D3C8-418C-4A44-A614-6502CCC8BD21}"/>
              </a:ext>
            </a:extLst>
          </p:cNvPr>
          <p:cNvSpPr>
            <a:spLocks noGrp="1"/>
          </p:cNvSpPr>
          <p:nvPr>
            <p:ph type="sldNum" sz="quarter" idx="12"/>
          </p:nvPr>
        </p:nvSpPr>
        <p:spPr/>
        <p:txBody>
          <a:bodyPr/>
          <a:lstStyle/>
          <a:p>
            <a:fld id="{FFF700D2-071F-440E-A3FF-180D34BA4EC8}" type="slidenum">
              <a:rPr lang="en-GB" smtClean="0"/>
              <a:t>16</a:t>
            </a:fld>
            <a:endParaRPr lang="en-GB"/>
          </a:p>
        </p:txBody>
      </p:sp>
      <p:sp>
        <p:nvSpPr>
          <p:cNvPr id="8" name="箭號: 有線條的向右箭號 7">
            <a:hlinkClick r:id="rId2" action="ppaction://hlinkfile"/>
            <a:extLst>
              <a:ext uri="{FF2B5EF4-FFF2-40B4-BE49-F238E27FC236}">
                <a16:creationId xmlns:a16="http://schemas.microsoft.com/office/drawing/2014/main" id="{38686992-CF62-46F5-9557-FC3737797310}"/>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49401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4A4DC97-E5EB-433D-90C2-EDECAA14203D}"/>
              </a:ext>
            </a:extLst>
          </p:cNvPr>
          <p:cNvSpPr>
            <a:spLocks noGrp="1"/>
          </p:cNvSpPr>
          <p:nvPr>
            <p:ph type="title"/>
          </p:nvPr>
        </p:nvSpPr>
        <p:spPr/>
        <p:txBody>
          <a:bodyPr/>
          <a:lstStyle/>
          <a:p>
            <a:r>
              <a:rPr lang="zh-TW" altLang="en-US" dirty="0"/>
              <a:t>練習題</a:t>
            </a:r>
            <a:r>
              <a:rPr lang="en-US" altLang="zh-TW" dirty="0"/>
              <a:t>1</a:t>
            </a:r>
            <a:endParaRPr lang="zh-TW" altLang="en-US" dirty="0"/>
          </a:p>
        </p:txBody>
      </p:sp>
      <p:sp>
        <p:nvSpPr>
          <p:cNvPr id="7" name="文字版面配置區 6">
            <a:extLst>
              <a:ext uri="{FF2B5EF4-FFF2-40B4-BE49-F238E27FC236}">
                <a16:creationId xmlns:a16="http://schemas.microsoft.com/office/drawing/2014/main" id="{85ABF416-44BF-47D4-9FD4-6D4B213B0184}"/>
              </a:ext>
            </a:extLst>
          </p:cNvPr>
          <p:cNvSpPr>
            <a:spLocks noGrp="1"/>
          </p:cNvSpPr>
          <p:nvPr>
            <p:ph type="body" idx="1"/>
          </p:nvPr>
        </p:nvSpPr>
        <p:spPr/>
        <p:txBody>
          <a:bodyPr/>
          <a:lstStyle/>
          <a:p>
            <a:r>
              <a:rPr lang="zh-TW" altLang="en-US" dirty="0"/>
              <a:t>在例題 </a:t>
            </a:r>
            <a:r>
              <a:rPr lang="en-US" altLang="zh-TW" dirty="0"/>
              <a:t>19.1 </a:t>
            </a:r>
            <a:r>
              <a:rPr lang="zh-TW" altLang="en-US" dirty="0"/>
              <a:t>中轉移給水之淨熱量為何？</a:t>
            </a:r>
          </a:p>
        </p:txBody>
      </p:sp>
      <p:sp>
        <p:nvSpPr>
          <p:cNvPr id="4" name="頁尾版面配置區 3">
            <a:extLst>
              <a:ext uri="{FF2B5EF4-FFF2-40B4-BE49-F238E27FC236}">
                <a16:creationId xmlns:a16="http://schemas.microsoft.com/office/drawing/2014/main" id="{AC95E680-3DF3-4C8F-928E-DDFF7D08D8F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D7AEED5-6298-44E1-AD5F-4278F533D84A}"/>
              </a:ext>
            </a:extLst>
          </p:cNvPr>
          <p:cNvSpPr>
            <a:spLocks noGrp="1"/>
          </p:cNvSpPr>
          <p:nvPr>
            <p:ph type="sldNum" sz="quarter" idx="12"/>
          </p:nvPr>
        </p:nvSpPr>
        <p:spPr/>
        <p:txBody>
          <a:bodyPr/>
          <a:lstStyle/>
          <a:p>
            <a:fld id="{FFF700D2-071F-440E-A3FF-180D34BA4EC8}" type="slidenum">
              <a:rPr lang="en-GB" smtClean="0"/>
              <a:t>17</a:t>
            </a:fld>
            <a:endParaRPr lang="en-GB"/>
          </a:p>
        </p:txBody>
      </p:sp>
    </p:spTree>
    <p:extLst>
      <p:ext uri="{BB962C8B-B14F-4D97-AF65-F5344CB8AC3E}">
        <p14:creationId xmlns:p14="http://schemas.microsoft.com/office/powerpoint/2010/main" val="175158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6CEB63C-D483-498E-9721-033C53925215}"/>
              </a:ext>
            </a:extLst>
          </p:cNvPr>
          <p:cNvSpPr>
            <a:spLocks noGrp="1"/>
          </p:cNvSpPr>
          <p:nvPr>
            <p:ph type="title"/>
          </p:nvPr>
        </p:nvSpPr>
        <p:spPr/>
        <p:txBody>
          <a:bodyPr/>
          <a:lstStyle/>
          <a:p>
            <a:r>
              <a:rPr lang="en-US" altLang="zh-TW" dirty="0"/>
              <a:t>19.2</a:t>
            </a:r>
            <a:r>
              <a:rPr lang="zh-TW" altLang="en-US" dirty="0"/>
              <a:t> 潛熱</a:t>
            </a:r>
          </a:p>
        </p:txBody>
      </p:sp>
      <p:sp>
        <p:nvSpPr>
          <p:cNvPr id="11" name="內容版面配置區 10">
            <a:extLst>
              <a:ext uri="{FF2B5EF4-FFF2-40B4-BE49-F238E27FC236}">
                <a16:creationId xmlns:a16="http://schemas.microsoft.com/office/drawing/2014/main" id="{B25CB56C-4E29-4FD7-A1FA-5D8777D48ADE}"/>
              </a:ext>
            </a:extLst>
          </p:cNvPr>
          <p:cNvSpPr>
            <a:spLocks noGrp="1"/>
          </p:cNvSpPr>
          <p:nvPr>
            <p:ph idx="1"/>
          </p:nvPr>
        </p:nvSpPr>
        <p:spPr/>
        <p:txBody>
          <a:bodyPr/>
          <a:lstStyle/>
          <a:p>
            <a:pPr>
              <a:lnSpc>
                <a:spcPct val="150000"/>
              </a:lnSpc>
            </a:pPr>
            <a:r>
              <a:rPr lang="zh-TW" altLang="en-US" dirty="0"/>
              <a:t>布萊克注意到一系統加熱時，其溫度不一定會改變。</a:t>
            </a:r>
            <a:endParaRPr lang="en-US" altLang="zh-TW" dirty="0"/>
          </a:p>
          <a:p>
            <a:pPr>
              <a:lnSpc>
                <a:spcPct val="150000"/>
              </a:lnSpc>
            </a:pPr>
            <a:r>
              <a:rPr lang="zh-TW" altLang="en-US" dirty="0"/>
              <a:t>當物質之</a:t>
            </a:r>
            <a:r>
              <a:rPr lang="zh-TW" altLang="en-US" b="1" dirty="0">
                <a:solidFill>
                  <a:srgbClr val="C00000"/>
                </a:solidFill>
              </a:rPr>
              <a:t>相</a:t>
            </a:r>
            <a:r>
              <a:rPr lang="en-US" altLang="zh-TW" dirty="0"/>
              <a:t>(phase)</a:t>
            </a:r>
            <a:r>
              <a:rPr lang="zh-TW" altLang="en-US" dirty="0"/>
              <a:t>改變時，例如從固體變成液體，或是從液體變成氣體時，溫度保持一定。</a:t>
            </a:r>
          </a:p>
        </p:txBody>
      </p:sp>
      <p:sp>
        <p:nvSpPr>
          <p:cNvPr id="4" name="頁尾版面配置區 3">
            <a:extLst>
              <a:ext uri="{FF2B5EF4-FFF2-40B4-BE49-F238E27FC236}">
                <a16:creationId xmlns:a16="http://schemas.microsoft.com/office/drawing/2014/main" id="{298D7087-9297-4368-8CE7-087957BFE05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95AFBA5-CD37-430C-A8E7-45DE5AC10497}"/>
              </a:ext>
            </a:extLst>
          </p:cNvPr>
          <p:cNvSpPr>
            <a:spLocks noGrp="1"/>
          </p:cNvSpPr>
          <p:nvPr>
            <p:ph type="sldNum" sz="quarter" idx="12"/>
          </p:nvPr>
        </p:nvSpPr>
        <p:spPr/>
        <p:txBody>
          <a:bodyPr/>
          <a:lstStyle/>
          <a:p>
            <a:fld id="{FFF700D2-071F-440E-A3FF-180D34BA4EC8}" type="slidenum">
              <a:rPr lang="en-GB" smtClean="0"/>
              <a:pPr/>
              <a:t>18</a:t>
            </a:fld>
            <a:endParaRPr lang="en-GB"/>
          </a:p>
        </p:txBody>
      </p:sp>
    </p:spTree>
    <p:extLst>
      <p:ext uri="{BB962C8B-B14F-4D97-AF65-F5344CB8AC3E}">
        <p14:creationId xmlns:p14="http://schemas.microsoft.com/office/powerpoint/2010/main" val="596437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A9F830-C153-48FA-89A2-5A7113182224}"/>
              </a:ext>
            </a:extLst>
          </p:cNvPr>
          <p:cNvSpPr>
            <a:spLocks noGrp="1"/>
          </p:cNvSpPr>
          <p:nvPr>
            <p:ph type="title"/>
          </p:nvPr>
        </p:nvSpPr>
        <p:spPr/>
        <p:txBody>
          <a:bodyPr/>
          <a:lstStyle/>
          <a:p>
            <a:r>
              <a:rPr lang="en-US" altLang="zh-TW" dirty="0"/>
              <a:t>19.2</a:t>
            </a:r>
            <a:r>
              <a:rPr lang="zh-TW" altLang="en-US" dirty="0"/>
              <a:t> 潛熱</a:t>
            </a:r>
          </a:p>
        </p:txBody>
      </p:sp>
      <p:sp>
        <p:nvSpPr>
          <p:cNvPr id="3" name="內容版面配置區 2">
            <a:extLst>
              <a:ext uri="{FF2B5EF4-FFF2-40B4-BE49-F238E27FC236}">
                <a16:creationId xmlns:a16="http://schemas.microsoft.com/office/drawing/2014/main" id="{0697DE0D-09F7-4567-93DB-0C33856A15E0}"/>
              </a:ext>
            </a:extLst>
          </p:cNvPr>
          <p:cNvSpPr>
            <a:spLocks noGrp="1"/>
          </p:cNvSpPr>
          <p:nvPr>
            <p:ph idx="1"/>
          </p:nvPr>
        </p:nvSpPr>
        <p:spPr/>
        <p:txBody>
          <a:bodyPr/>
          <a:lstStyle/>
          <a:p>
            <a:pPr>
              <a:lnSpc>
                <a:spcPts val="4000"/>
              </a:lnSpc>
            </a:pPr>
            <a:r>
              <a:rPr lang="zh-TW" altLang="en-US" dirty="0"/>
              <a:t>測量的結果顯示，要把 </a:t>
            </a:r>
            <a:r>
              <a:rPr lang="en-US" altLang="zh-TW" dirty="0"/>
              <a:t>1 kg </a:t>
            </a:r>
            <a:r>
              <a:rPr lang="en-US" altLang="zh-TW" dirty="0" err="1"/>
              <a:t>0°C</a:t>
            </a:r>
            <a:r>
              <a:rPr lang="en-US" altLang="zh-TW" dirty="0"/>
              <a:t> </a:t>
            </a:r>
            <a:r>
              <a:rPr lang="zh-TW" altLang="en-US" dirty="0"/>
              <a:t>的冰全部轉變成液相，約需 </a:t>
            </a:r>
            <a:r>
              <a:rPr lang="en-US" altLang="zh-TW" dirty="0"/>
              <a:t>80 kcal </a:t>
            </a:r>
            <a:r>
              <a:rPr lang="zh-TW" altLang="en-US" dirty="0"/>
              <a:t>的熱。布萊克把這種「隱藏」的熱，叫做</a:t>
            </a:r>
            <a:r>
              <a:rPr lang="zh-TW" altLang="en-US" b="1" dirty="0">
                <a:solidFill>
                  <a:srgbClr val="C00000"/>
                </a:solidFill>
              </a:rPr>
              <a:t>熔解潛熱</a:t>
            </a:r>
            <a:r>
              <a:rPr lang="en-US" altLang="zh-TW" dirty="0"/>
              <a:t>(latent heat of fusion)</a:t>
            </a:r>
            <a:r>
              <a:rPr lang="en-US" altLang="zh-TW" i="1" dirty="0" err="1"/>
              <a:t>L</a:t>
            </a:r>
            <a:r>
              <a:rPr lang="en-US" altLang="zh-TW" baseline="-25000" dirty="0" err="1"/>
              <a:t>f</a:t>
            </a:r>
            <a:r>
              <a:rPr lang="zh-TW" altLang="en-US" dirty="0"/>
              <a:t>。</a:t>
            </a:r>
            <a:endParaRPr lang="en-US" altLang="zh-TW" dirty="0"/>
          </a:p>
          <a:p>
            <a:pPr>
              <a:lnSpc>
                <a:spcPts val="4000"/>
              </a:lnSpc>
            </a:pPr>
            <a:r>
              <a:rPr lang="zh-TW" altLang="en-US" dirty="0"/>
              <a:t>在所有的冰都融化之後，溫度又穩定上升，直到 </a:t>
            </a:r>
            <a:r>
              <a:rPr lang="en-US" altLang="zh-TW" dirty="0" err="1"/>
              <a:t>100°C</a:t>
            </a:r>
            <a:r>
              <a:rPr lang="zh-TW" altLang="en-US" dirty="0"/>
              <a:t> 為止。此時液體開始轉變成氣相，而溫度再度保持一定。當所有的水都變成蒸汽時，溫度又開始上升。在 </a:t>
            </a:r>
            <a:r>
              <a:rPr lang="en-US" altLang="zh-TW" dirty="0" err="1"/>
              <a:t>1atm</a:t>
            </a:r>
            <a:r>
              <a:rPr lang="en-US" altLang="zh-TW" dirty="0"/>
              <a:t> </a:t>
            </a:r>
            <a:r>
              <a:rPr lang="zh-TW" altLang="en-US" dirty="0"/>
              <a:t>的壓力下，水的</a:t>
            </a:r>
            <a:r>
              <a:rPr lang="zh-TW" altLang="en-US" b="1" dirty="0">
                <a:solidFill>
                  <a:srgbClr val="C00000"/>
                </a:solidFill>
              </a:rPr>
              <a:t>汽化潛熱</a:t>
            </a:r>
            <a:r>
              <a:rPr lang="en-US" altLang="zh-TW" dirty="0"/>
              <a:t>(latent heat of vaporization)</a:t>
            </a:r>
            <a:r>
              <a:rPr lang="zh-TW" altLang="en-US" dirty="0"/>
              <a:t> </a:t>
            </a:r>
            <a:r>
              <a:rPr lang="en-US" altLang="zh-TW" i="1" dirty="0" err="1"/>
              <a:t>L</a:t>
            </a:r>
            <a:r>
              <a:rPr lang="en-US" altLang="zh-TW" baseline="-25000" dirty="0" err="1"/>
              <a:t>v</a:t>
            </a:r>
            <a:r>
              <a:rPr lang="en-US" altLang="zh-TW" baseline="-25000" dirty="0"/>
              <a:t> </a:t>
            </a:r>
            <a:r>
              <a:rPr lang="zh-TW" altLang="en-US" dirty="0"/>
              <a:t>為 </a:t>
            </a:r>
            <a:r>
              <a:rPr lang="en-US" altLang="zh-TW" dirty="0"/>
              <a:t>540 kcal/kg</a:t>
            </a:r>
            <a:r>
              <a:rPr lang="zh-TW" altLang="en-US" dirty="0"/>
              <a:t>。</a:t>
            </a:r>
          </a:p>
        </p:txBody>
      </p:sp>
      <p:sp>
        <p:nvSpPr>
          <p:cNvPr id="4" name="頁尾版面配置區 3">
            <a:extLst>
              <a:ext uri="{FF2B5EF4-FFF2-40B4-BE49-F238E27FC236}">
                <a16:creationId xmlns:a16="http://schemas.microsoft.com/office/drawing/2014/main" id="{594DD01E-9ED8-4B4C-B408-2BF112790447}"/>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A715BE96-39C5-435E-B56C-E2A94F1151FC}"/>
              </a:ext>
            </a:extLst>
          </p:cNvPr>
          <p:cNvSpPr>
            <a:spLocks noGrp="1"/>
          </p:cNvSpPr>
          <p:nvPr>
            <p:ph type="sldNum" sz="quarter" idx="12"/>
          </p:nvPr>
        </p:nvSpPr>
        <p:spPr/>
        <p:txBody>
          <a:bodyPr/>
          <a:lstStyle/>
          <a:p>
            <a:fld id="{FFF700D2-071F-440E-A3FF-180D34BA4EC8}" type="slidenum">
              <a:rPr lang="en-GB" smtClean="0"/>
              <a:t>19</a:t>
            </a:fld>
            <a:endParaRPr lang="en-GB"/>
          </a:p>
        </p:txBody>
      </p:sp>
    </p:spTree>
    <p:extLst>
      <p:ext uri="{BB962C8B-B14F-4D97-AF65-F5344CB8AC3E}">
        <p14:creationId xmlns:p14="http://schemas.microsoft.com/office/powerpoint/2010/main" val="16357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dirty="0"/>
              <a:t>普通物理學</a:t>
            </a:r>
            <a:r>
              <a:rPr lang="en-US" altLang="zh-TW" dirty="0"/>
              <a:t>(</a:t>
            </a:r>
            <a:r>
              <a:rPr lang="zh-TW" altLang="en-US" dirty="0"/>
              <a:t>第三版</a:t>
            </a:r>
            <a:r>
              <a:rPr lang="en-US" altLang="zh-TW" dirty="0"/>
              <a:t>)</a:t>
            </a:r>
            <a:br>
              <a:rPr lang="en-US" altLang="zh-TW" dirty="0"/>
            </a:br>
            <a:r>
              <a:rPr lang="zh-TW" altLang="en-US" sz="3600" dirty="0"/>
              <a:t>原著：</a:t>
            </a:r>
            <a:r>
              <a:rPr lang="en-US" altLang="zh-TW" sz="3600" dirty="0"/>
              <a:t>Harris Benson</a:t>
            </a:r>
            <a:endParaRPr lang="zh-TW" altLang="en-US" dirty="0"/>
          </a:p>
        </p:txBody>
      </p:sp>
      <p:sp>
        <p:nvSpPr>
          <p:cNvPr id="8195"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11BDD-20D8-4826-A6F6-3ADEAA3B6E53}"/>
              </a:ext>
            </a:extLst>
          </p:cNvPr>
          <p:cNvSpPr>
            <a:spLocks noGrp="1"/>
          </p:cNvSpPr>
          <p:nvPr>
            <p:ph type="title"/>
          </p:nvPr>
        </p:nvSpPr>
        <p:spPr/>
        <p:txBody>
          <a:bodyPr/>
          <a:lstStyle/>
          <a:p>
            <a:r>
              <a:rPr lang="en-US" altLang="zh-TW" dirty="0"/>
              <a:t>19.2</a:t>
            </a:r>
            <a:r>
              <a:rPr lang="zh-TW" altLang="en-US" dirty="0"/>
              <a:t> 潛熱</a:t>
            </a:r>
          </a:p>
        </p:txBody>
      </p:sp>
      <p:sp>
        <p:nvSpPr>
          <p:cNvPr id="3" name="內容版面配置區 2">
            <a:extLst>
              <a:ext uri="{FF2B5EF4-FFF2-40B4-BE49-F238E27FC236}">
                <a16:creationId xmlns:a16="http://schemas.microsoft.com/office/drawing/2014/main" id="{4A64A073-85DD-4091-B449-564ABC615685}"/>
              </a:ext>
            </a:extLst>
          </p:cNvPr>
          <p:cNvSpPr>
            <a:spLocks noGrp="1"/>
          </p:cNvSpPr>
          <p:nvPr>
            <p:ph idx="1"/>
          </p:nvPr>
        </p:nvSpPr>
        <p:spPr/>
        <p:txBody>
          <a:bodyPr>
            <a:normAutofit/>
          </a:bodyPr>
          <a:lstStyle/>
          <a:p>
            <a:pPr>
              <a:lnSpc>
                <a:spcPts val="3400"/>
              </a:lnSpc>
            </a:pPr>
            <a:r>
              <a:rPr lang="zh-TW" altLang="en-US" dirty="0"/>
              <a:t>在其他的壓力之下，液相與氣相平衡的溫度不同，潛熱值因此也不相同。表 </a:t>
            </a:r>
            <a:r>
              <a:rPr lang="en-US" altLang="zh-TW" dirty="0"/>
              <a:t>19.2 </a:t>
            </a:r>
            <a:r>
              <a:rPr lang="zh-TW" altLang="en-US" dirty="0"/>
              <a:t>列出一些典型的潛熱值。假設質量為 </a:t>
            </a:r>
            <a:r>
              <a:rPr lang="en-US" altLang="zh-TW" i="1" dirty="0"/>
              <a:t>m </a:t>
            </a:r>
            <a:r>
              <a:rPr lang="zh-TW" altLang="en-US" dirty="0"/>
              <a:t>的樣品，發生相改變，如圖 </a:t>
            </a:r>
            <a:r>
              <a:rPr lang="en-US" altLang="zh-TW" dirty="0"/>
              <a:t>19.2 </a:t>
            </a:r>
            <a:r>
              <a:rPr lang="zh-TW" altLang="en-US" dirty="0"/>
              <a:t>所示。它和環境間交換的熱量與</a:t>
            </a:r>
            <a:r>
              <a:rPr lang="zh-TW" altLang="en-US" b="1" dirty="0">
                <a:solidFill>
                  <a:srgbClr val="C00000"/>
                </a:solidFill>
              </a:rPr>
              <a:t>潛熱</a:t>
            </a:r>
            <a:r>
              <a:rPr lang="en-US" altLang="zh-TW" dirty="0"/>
              <a:t>(</a:t>
            </a:r>
            <a:r>
              <a:rPr lang="en-US" altLang="zh-TW" dirty="0" err="1"/>
              <a:t>latemt</a:t>
            </a:r>
            <a:r>
              <a:rPr lang="en-US" altLang="zh-TW" dirty="0"/>
              <a:t> heat</a:t>
            </a:r>
            <a:r>
              <a:rPr lang="zh-TW" altLang="en-US" dirty="0"/>
              <a:t>；</a:t>
            </a:r>
            <a:r>
              <a:rPr lang="en-US" altLang="zh-TW" i="1" dirty="0"/>
              <a:t>L</a:t>
            </a:r>
            <a:r>
              <a:rPr lang="en-US" altLang="zh-TW" dirty="0"/>
              <a:t>)</a:t>
            </a:r>
            <a:r>
              <a:rPr lang="zh-TW" altLang="en-US" dirty="0"/>
              <a:t>之關係為</a:t>
            </a:r>
            <a:endParaRPr lang="en-US" altLang="zh-TW" dirty="0"/>
          </a:p>
          <a:p>
            <a:pPr>
              <a:lnSpc>
                <a:spcPts val="3400"/>
              </a:lnSpc>
            </a:pPr>
            <a:endParaRPr lang="en-US" altLang="zh-TW" dirty="0"/>
          </a:p>
          <a:p>
            <a:pPr>
              <a:lnSpc>
                <a:spcPts val="3400"/>
              </a:lnSpc>
            </a:pPr>
            <a:r>
              <a:rPr lang="zh-TW" altLang="en-US" dirty="0"/>
              <a:t>因溫度沒有變化，潛熱好像是被「隱藏」起來了，但能量並沒有損失。當水從氣相凝結成液相時，每公斤都要釋放其汽化潛熱。同樣地，當從液相變為固相時，每公斤都要將其熔解潛熱釋放出來。</a:t>
            </a:r>
          </a:p>
        </p:txBody>
      </p:sp>
      <p:sp>
        <p:nvSpPr>
          <p:cNvPr id="4" name="頁尾版面配置區 3">
            <a:extLst>
              <a:ext uri="{FF2B5EF4-FFF2-40B4-BE49-F238E27FC236}">
                <a16:creationId xmlns:a16="http://schemas.microsoft.com/office/drawing/2014/main" id="{074161DD-A418-4966-8083-F479E295C87B}"/>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E1C5C513-AB4E-49A9-93DA-A9AABE144F6D}"/>
              </a:ext>
            </a:extLst>
          </p:cNvPr>
          <p:cNvSpPr>
            <a:spLocks noGrp="1"/>
          </p:cNvSpPr>
          <p:nvPr>
            <p:ph type="sldNum" sz="quarter" idx="12"/>
          </p:nvPr>
        </p:nvSpPr>
        <p:spPr/>
        <p:txBody>
          <a:bodyPr/>
          <a:lstStyle/>
          <a:p>
            <a:fld id="{FFF700D2-071F-440E-A3FF-180D34BA4EC8}" type="slidenum">
              <a:rPr lang="en-GB" smtClean="0"/>
              <a:t>20</a:t>
            </a:fld>
            <a:endParaRPr lang="en-GB"/>
          </a:p>
        </p:txBody>
      </p:sp>
      <p:pic>
        <p:nvPicPr>
          <p:cNvPr id="6" name="圖片 5">
            <a:extLst>
              <a:ext uri="{FF2B5EF4-FFF2-40B4-BE49-F238E27FC236}">
                <a16:creationId xmlns:a16="http://schemas.microsoft.com/office/drawing/2014/main" id="{9DDF2A63-4625-4F7B-A89C-D2D84D9843FA}"/>
              </a:ext>
            </a:extLst>
          </p:cNvPr>
          <p:cNvPicPr>
            <a:picLocks noChangeAspect="1"/>
          </p:cNvPicPr>
          <p:nvPr/>
        </p:nvPicPr>
        <p:blipFill>
          <a:blip r:embed="rId2"/>
          <a:stretch>
            <a:fillRect/>
          </a:stretch>
        </p:blipFill>
        <p:spPr>
          <a:xfrm>
            <a:off x="2915816" y="3647683"/>
            <a:ext cx="5380673" cy="573405"/>
          </a:xfrm>
          <a:prstGeom prst="rect">
            <a:avLst/>
          </a:prstGeom>
        </p:spPr>
      </p:pic>
    </p:spTree>
    <p:extLst>
      <p:ext uri="{BB962C8B-B14F-4D97-AF65-F5344CB8AC3E}">
        <p14:creationId xmlns:p14="http://schemas.microsoft.com/office/powerpoint/2010/main" val="323370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569AF3-D717-4732-B7D6-735C709D1B9F}"/>
              </a:ext>
            </a:extLst>
          </p:cNvPr>
          <p:cNvSpPr>
            <a:spLocks noGrp="1"/>
          </p:cNvSpPr>
          <p:nvPr>
            <p:ph type="title"/>
          </p:nvPr>
        </p:nvSpPr>
        <p:spPr/>
        <p:txBody>
          <a:bodyPr/>
          <a:lstStyle/>
          <a:p>
            <a:r>
              <a:rPr lang="en-US" altLang="zh-TW" dirty="0"/>
              <a:t>19.2</a:t>
            </a:r>
            <a:r>
              <a:rPr lang="zh-TW" altLang="en-US" dirty="0"/>
              <a:t> 潛熱</a:t>
            </a:r>
          </a:p>
        </p:txBody>
      </p:sp>
      <p:pic>
        <p:nvPicPr>
          <p:cNvPr id="6" name="內容版面配置區 5">
            <a:extLst>
              <a:ext uri="{FF2B5EF4-FFF2-40B4-BE49-F238E27FC236}">
                <a16:creationId xmlns:a16="http://schemas.microsoft.com/office/drawing/2014/main" id="{698C1B9C-BBEB-4EA3-939B-545408A177C3}"/>
              </a:ext>
            </a:extLst>
          </p:cNvPr>
          <p:cNvPicPr>
            <a:picLocks noGrp="1" noChangeAspect="1"/>
          </p:cNvPicPr>
          <p:nvPr>
            <p:ph idx="1"/>
          </p:nvPr>
        </p:nvPicPr>
        <p:blipFill>
          <a:blip r:embed="rId2"/>
          <a:stretch>
            <a:fillRect/>
          </a:stretch>
        </p:blipFill>
        <p:spPr>
          <a:xfrm>
            <a:off x="2540412" y="1341438"/>
            <a:ext cx="4063176" cy="5014912"/>
          </a:xfrm>
          <a:prstGeom prst="rect">
            <a:avLst/>
          </a:prstGeom>
        </p:spPr>
      </p:pic>
      <p:sp>
        <p:nvSpPr>
          <p:cNvPr id="4" name="頁尾版面配置區 3">
            <a:extLst>
              <a:ext uri="{FF2B5EF4-FFF2-40B4-BE49-F238E27FC236}">
                <a16:creationId xmlns:a16="http://schemas.microsoft.com/office/drawing/2014/main" id="{3C2553C1-7B28-46BD-955F-2A2751211EA7}"/>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FBCD451-55B6-4884-8BE0-9D8D2B330CA0}"/>
              </a:ext>
            </a:extLst>
          </p:cNvPr>
          <p:cNvSpPr>
            <a:spLocks noGrp="1"/>
          </p:cNvSpPr>
          <p:nvPr>
            <p:ph type="sldNum" sz="quarter" idx="12"/>
          </p:nvPr>
        </p:nvSpPr>
        <p:spPr/>
        <p:txBody>
          <a:bodyPr/>
          <a:lstStyle/>
          <a:p>
            <a:fld id="{FFF700D2-071F-440E-A3FF-180D34BA4EC8}" type="slidenum">
              <a:rPr lang="en-GB" smtClean="0"/>
              <a:t>21</a:t>
            </a:fld>
            <a:endParaRPr lang="en-GB"/>
          </a:p>
        </p:txBody>
      </p:sp>
    </p:spTree>
    <p:extLst>
      <p:ext uri="{BB962C8B-B14F-4D97-AF65-F5344CB8AC3E}">
        <p14:creationId xmlns:p14="http://schemas.microsoft.com/office/powerpoint/2010/main" val="299584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46FDAD-A4BD-4526-80C4-7D474EA57881}"/>
              </a:ext>
            </a:extLst>
          </p:cNvPr>
          <p:cNvSpPr>
            <a:spLocks noGrp="1"/>
          </p:cNvSpPr>
          <p:nvPr>
            <p:ph type="title"/>
          </p:nvPr>
        </p:nvSpPr>
        <p:spPr/>
        <p:txBody>
          <a:bodyPr/>
          <a:lstStyle/>
          <a:p>
            <a:r>
              <a:rPr lang="en-US" altLang="zh-TW" dirty="0"/>
              <a:t>19.2</a:t>
            </a:r>
            <a:r>
              <a:rPr lang="zh-TW" altLang="en-US" dirty="0"/>
              <a:t> 潛熱</a:t>
            </a:r>
          </a:p>
        </p:txBody>
      </p:sp>
      <p:pic>
        <p:nvPicPr>
          <p:cNvPr id="6" name="內容版面配置區 5">
            <a:extLst>
              <a:ext uri="{FF2B5EF4-FFF2-40B4-BE49-F238E27FC236}">
                <a16:creationId xmlns:a16="http://schemas.microsoft.com/office/drawing/2014/main" id="{80956B9A-7565-4318-85C1-243FA3A740D8}"/>
              </a:ext>
            </a:extLst>
          </p:cNvPr>
          <p:cNvPicPr>
            <a:picLocks noGrp="1" noChangeAspect="1"/>
          </p:cNvPicPr>
          <p:nvPr>
            <p:ph idx="1"/>
          </p:nvPr>
        </p:nvPicPr>
        <p:blipFill>
          <a:blip r:embed="rId2"/>
          <a:stretch>
            <a:fillRect/>
          </a:stretch>
        </p:blipFill>
        <p:spPr>
          <a:xfrm>
            <a:off x="549507" y="1341438"/>
            <a:ext cx="8044986" cy="5014912"/>
          </a:xfrm>
          <a:prstGeom prst="rect">
            <a:avLst/>
          </a:prstGeom>
        </p:spPr>
      </p:pic>
      <p:sp>
        <p:nvSpPr>
          <p:cNvPr id="4" name="頁尾版面配置區 3">
            <a:extLst>
              <a:ext uri="{FF2B5EF4-FFF2-40B4-BE49-F238E27FC236}">
                <a16:creationId xmlns:a16="http://schemas.microsoft.com/office/drawing/2014/main" id="{5E41D797-1344-4222-98CB-E2C48D067DE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F9E30D30-CD5B-416B-8555-2ACF5B6BCF17}"/>
              </a:ext>
            </a:extLst>
          </p:cNvPr>
          <p:cNvSpPr>
            <a:spLocks noGrp="1"/>
          </p:cNvSpPr>
          <p:nvPr>
            <p:ph type="sldNum" sz="quarter" idx="12"/>
          </p:nvPr>
        </p:nvSpPr>
        <p:spPr/>
        <p:txBody>
          <a:bodyPr/>
          <a:lstStyle/>
          <a:p>
            <a:fld id="{FFF700D2-071F-440E-A3FF-180D34BA4EC8}" type="slidenum">
              <a:rPr lang="en-GB" smtClean="0"/>
              <a:t>22</a:t>
            </a:fld>
            <a:endParaRPr lang="en-GB"/>
          </a:p>
        </p:txBody>
      </p:sp>
    </p:spTree>
    <p:extLst>
      <p:ext uri="{BB962C8B-B14F-4D97-AF65-F5344CB8AC3E}">
        <p14:creationId xmlns:p14="http://schemas.microsoft.com/office/powerpoint/2010/main" val="1415668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2ABF42-C66E-4847-BE69-D85797C75D6D}"/>
              </a:ext>
            </a:extLst>
          </p:cNvPr>
          <p:cNvSpPr>
            <a:spLocks noGrp="1"/>
          </p:cNvSpPr>
          <p:nvPr>
            <p:ph type="title"/>
          </p:nvPr>
        </p:nvSpPr>
        <p:spPr/>
        <p:txBody>
          <a:bodyPr/>
          <a:lstStyle/>
          <a:p>
            <a:r>
              <a:rPr lang="zh-TW" altLang="en-US" dirty="0"/>
              <a:t>例題 </a:t>
            </a:r>
            <a:r>
              <a:rPr lang="en-US" altLang="zh-TW" dirty="0"/>
              <a:t>19.2</a:t>
            </a:r>
            <a:endParaRPr lang="zh-TW" altLang="en-US" dirty="0"/>
          </a:p>
        </p:txBody>
      </p:sp>
      <p:sp>
        <p:nvSpPr>
          <p:cNvPr id="7" name="文字版面配置區 6">
            <a:extLst>
              <a:ext uri="{FF2B5EF4-FFF2-40B4-BE49-F238E27FC236}">
                <a16:creationId xmlns:a16="http://schemas.microsoft.com/office/drawing/2014/main" id="{DCD60C6E-E63D-460D-A439-F343C64B6819}"/>
              </a:ext>
            </a:extLst>
          </p:cNvPr>
          <p:cNvSpPr>
            <a:spLocks noGrp="1"/>
          </p:cNvSpPr>
          <p:nvPr>
            <p:ph type="body" idx="1"/>
          </p:nvPr>
        </p:nvSpPr>
        <p:spPr/>
        <p:txBody>
          <a:bodyPr/>
          <a:lstStyle/>
          <a:p>
            <a:r>
              <a:rPr lang="zh-TW" altLang="en-US" dirty="0"/>
              <a:t>把</a:t>
            </a:r>
            <a:r>
              <a:rPr lang="en-US" altLang="zh-TW" dirty="0"/>
              <a:t>2 kg</a:t>
            </a:r>
            <a:r>
              <a:rPr lang="zh-TW" altLang="en-US" dirty="0"/>
              <a:t>、</a:t>
            </a:r>
            <a:r>
              <a:rPr lang="en-US" altLang="zh-TW" dirty="0"/>
              <a:t>–</a:t>
            </a:r>
            <a:r>
              <a:rPr lang="en-US" altLang="zh-TW" dirty="0" err="1"/>
              <a:t>10°C</a:t>
            </a:r>
            <a:r>
              <a:rPr lang="en-US" altLang="zh-TW" dirty="0"/>
              <a:t> </a:t>
            </a:r>
            <a:r>
              <a:rPr lang="zh-TW" altLang="en-US" dirty="0"/>
              <a:t>的冰磚，加到</a:t>
            </a:r>
            <a:r>
              <a:rPr lang="en-US" altLang="zh-TW" dirty="0"/>
              <a:t>5 kg</a:t>
            </a:r>
            <a:r>
              <a:rPr lang="zh-TW" altLang="en-US" dirty="0"/>
              <a:t>、</a:t>
            </a:r>
            <a:r>
              <a:rPr lang="en-US" altLang="zh-TW" dirty="0" err="1"/>
              <a:t>45°C</a:t>
            </a:r>
            <a:r>
              <a:rPr lang="en-US" altLang="zh-TW" dirty="0"/>
              <a:t> </a:t>
            </a:r>
            <a:r>
              <a:rPr lang="zh-TW" altLang="en-US" dirty="0"/>
              <a:t>的水裡。此系統最後的溫度為何？</a:t>
            </a:r>
          </a:p>
        </p:txBody>
      </p:sp>
      <p:sp>
        <p:nvSpPr>
          <p:cNvPr id="4" name="頁尾版面配置區 3">
            <a:extLst>
              <a:ext uri="{FF2B5EF4-FFF2-40B4-BE49-F238E27FC236}">
                <a16:creationId xmlns:a16="http://schemas.microsoft.com/office/drawing/2014/main" id="{B5811FE4-DA77-49C8-9593-E14B7B258A1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61069FBC-72FA-4003-A79D-32E0AD6A1DC5}"/>
              </a:ext>
            </a:extLst>
          </p:cNvPr>
          <p:cNvSpPr>
            <a:spLocks noGrp="1"/>
          </p:cNvSpPr>
          <p:nvPr>
            <p:ph type="sldNum" sz="quarter" idx="12"/>
          </p:nvPr>
        </p:nvSpPr>
        <p:spPr/>
        <p:txBody>
          <a:bodyPr/>
          <a:lstStyle/>
          <a:p>
            <a:fld id="{FFF700D2-071F-440E-A3FF-180D34BA4EC8}" type="slidenum">
              <a:rPr lang="en-GB" smtClean="0"/>
              <a:t>23</a:t>
            </a:fld>
            <a:endParaRPr lang="en-GB"/>
          </a:p>
        </p:txBody>
      </p:sp>
      <p:sp>
        <p:nvSpPr>
          <p:cNvPr id="9" name="箭號: 有線條的向右箭號 8">
            <a:hlinkClick r:id="rId2" action="ppaction://hlinkfile"/>
            <a:extLst>
              <a:ext uri="{FF2B5EF4-FFF2-40B4-BE49-F238E27FC236}">
                <a16:creationId xmlns:a16="http://schemas.microsoft.com/office/drawing/2014/main" id="{E4C5F430-C631-40C7-81D9-C4B40E98BAE5}"/>
              </a:ext>
            </a:extLst>
          </p:cNvPr>
          <p:cNvSpPr/>
          <p:nvPr/>
        </p:nvSpPr>
        <p:spPr>
          <a:xfrm>
            <a:off x="827584" y="350100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10305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5548C9-71C9-45D3-B92E-58478F19EB28}"/>
              </a:ext>
            </a:extLst>
          </p:cNvPr>
          <p:cNvSpPr>
            <a:spLocks noGrp="1"/>
          </p:cNvSpPr>
          <p:nvPr>
            <p:ph type="title"/>
          </p:nvPr>
        </p:nvSpPr>
        <p:spPr/>
        <p:txBody>
          <a:bodyPr/>
          <a:lstStyle/>
          <a:p>
            <a:r>
              <a:rPr lang="en-US" altLang="zh-TW" dirty="0"/>
              <a:t>19.3</a:t>
            </a:r>
            <a:r>
              <a:rPr lang="zh-TW" altLang="en-US" dirty="0"/>
              <a:t> 熱功當量</a:t>
            </a:r>
          </a:p>
        </p:txBody>
      </p:sp>
      <p:sp>
        <p:nvSpPr>
          <p:cNvPr id="9" name="內容版面配置區 8">
            <a:extLst>
              <a:ext uri="{FF2B5EF4-FFF2-40B4-BE49-F238E27FC236}">
                <a16:creationId xmlns:a16="http://schemas.microsoft.com/office/drawing/2014/main" id="{ED805293-7B69-488D-BB9C-0813867938B4}"/>
              </a:ext>
            </a:extLst>
          </p:cNvPr>
          <p:cNvSpPr>
            <a:spLocks noGrp="1"/>
          </p:cNvSpPr>
          <p:nvPr>
            <p:ph idx="1"/>
          </p:nvPr>
        </p:nvSpPr>
        <p:spPr>
          <a:xfrm>
            <a:off x="457200" y="1340768"/>
            <a:ext cx="6203032" cy="5386610"/>
          </a:xfrm>
        </p:spPr>
        <p:txBody>
          <a:bodyPr>
            <a:normAutofit/>
          </a:bodyPr>
          <a:lstStyle/>
          <a:p>
            <a:r>
              <a:rPr lang="zh-TW" altLang="en-US" dirty="0"/>
              <a:t>在 </a:t>
            </a:r>
            <a:r>
              <a:rPr lang="en-US" altLang="zh-TW" dirty="0"/>
              <a:t>1830 </a:t>
            </a:r>
            <a:r>
              <a:rPr lang="zh-TW" altLang="en-US" dirty="0"/>
              <a:t>年代電動馬達和發電機發明後不久，焦耳就開始進行這方面的實驗。在 </a:t>
            </a:r>
            <a:r>
              <a:rPr lang="en-US" altLang="zh-TW" dirty="0"/>
              <a:t>1842 </a:t>
            </a:r>
            <a:r>
              <a:rPr lang="zh-TW" altLang="en-US" dirty="0"/>
              <a:t>年，他利用下落的重物來帶動一部發電機，電流將浸在絕熱桶內水中的電線加熱。焦耳測量所產生的熱量，並與重物所作的力學功作比較。他推算出 </a:t>
            </a:r>
            <a:r>
              <a:rPr lang="en-US" altLang="zh-TW" dirty="0"/>
              <a:t>838 ft</a:t>
            </a:r>
            <a:r>
              <a:rPr lang="zh-TW" altLang="en-US" dirty="0"/>
              <a:t>．</a:t>
            </a:r>
            <a:r>
              <a:rPr lang="en-US" altLang="zh-TW" dirty="0" err="1"/>
              <a:t>lb</a:t>
            </a:r>
            <a:r>
              <a:rPr lang="en-US" altLang="zh-TW" dirty="0"/>
              <a:t> </a:t>
            </a:r>
            <a:r>
              <a:rPr lang="zh-TW" altLang="en-US" dirty="0"/>
              <a:t>的功所產生溫度的升高量，與 </a:t>
            </a:r>
            <a:r>
              <a:rPr lang="en-US" altLang="zh-TW" dirty="0"/>
              <a:t>1 Btu </a:t>
            </a:r>
            <a:r>
              <a:rPr lang="zh-TW" altLang="en-US" dirty="0"/>
              <a:t>的熱所產生的相同。測量「熱功當量」的精確數值，就成了他終生的愛好。</a:t>
            </a:r>
          </a:p>
          <a:p>
            <a:endParaRPr lang="zh-TW" altLang="en-US" dirty="0"/>
          </a:p>
        </p:txBody>
      </p:sp>
      <p:sp>
        <p:nvSpPr>
          <p:cNvPr id="4" name="頁尾版面配置區 3">
            <a:extLst>
              <a:ext uri="{FF2B5EF4-FFF2-40B4-BE49-F238E27FC236}">
                <a16:creationId xmlns:a16="http://schemas.microsoft.com/office/drawing/2014/main" id="{A84E5596-0DFD-4582-83D6-5992E5892666}"/>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E275BF84-5506-43E1-894A-3DBAF5537E6A}"/>
              </a:ext>
            </a:extLst>
          </p:cNvPr>
          <p:cNvSpPr>
            <a:spLocks noGrp="1"/>
          </p:cNvSpPr>
          <p:nvPr>
            <p:ph type="sldNum" sz="quarter" idx="12"/>
          </p:nvPr>
        </p:nvSpPr>
        <p:spPr/>
        <p:txBody>
          <a:bodyPr/>
          <a:lstStyle/>
          <a:p>
            <a:fld id="{FFF700D2-071F-440E-A3FF-180D34BA4EC8}" type="slidenum">
              <a:rPr lang="en-GB" smtClean="0"/>
              <a:pPr/>
              <a:t>24</a:t>
            </a:fld>
            <a:endParaRPr lang="en-GB"/>
          </a:p>
        </p:txBody>
      </p:sp>
      <p:pic>
        <p:nvPicPr>
          <p:cNvPr id="10" name="圖片 9">
            <a:extLst>
              <a:ext uri="{FF2B5EF4-FFF2-40B4-BE49-F238E27FC236}">
                <a16:creationId xmlns:a16="http://schemas.microsoft.com/office/drawing/2014/main" id="{165496B7-C51D-4EEA-B65E-75E33D325807}"/>
              </a:ext>
            </a:extLst>
          </p:cNvPr>
          <p:cNvPicPr>
            <a:picLocks noChangeAspect="1"/>
          </p:cNvPicPr>
          <p:nvPr/>
        </p:nvPicPr>
        <p:blipFill>
          <a:blip r:embed="rId2"/>
          <a:stretch>
            <a:fillRect/>
          </a:stretch>
        </p:blipFill>
        <p:spPr>
          <a:xfrm>
            <a:off x="6468538" y="1844824"/>
            <a:ext cx="2302924" cy="3333179"/>
          </a:xfrm>
          <a:prstGeom prst="rect">
            <a:avLst/>
          </a:prstGeom>
        </p:spPr>
      </p:pic>
    </p:spTree>
    <p:extLst>
      <p:ext uri="{BB962C8B-B14F-4D97-AF65-F5344CB8AC3E}">
        <p14:creationId xmlns:p14="http://schemas.microsoft.com/office/powerpoint/2010/main" val="156504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4DF8A-B97C-4B62-A6FD-450A8C4E09E8}"/>
              </a:ext>
            </a:extLst>
          </p:cNvPr>
          <p:cNvSpPr>
            <a:spLocks noGrp="1"/>
          </p:cNvSpPr>
          <p:nvPr>
            <p:ph type="title"/>
          </p:nvPr>
        </p:nvSpPr>
        <p:spPr/>
        <p:txBody>
          <a:bodyPr/>
          <a:lstStyle/>
          <a:p>
            <a:r>
              <a:rPr lang="en-US" altLang="zh-TW" dirty="0"/>
              <a:t>19.3</a:t>
            </a:r>
            <a:r>
              <a:rPr lang="zh-TW" altLang="en-US" dirty="0"/>
              <a:t> 熱功當量</a:t>
            </a:r>
          </a:p>
        </p:txBody>
      </p:sp>
      <p:sp>
        <p:nvSpPr>
          <p:cNvPr id="3" name="內容版面配置區 2">
            <a:extLst>
              <a:ext uri="{FF2B5EF4-FFF2-40B4-BE49-F238E27FC236}">
                <a16:creationId xmlns:a16="http://schemas.microsoft.com/office/drawing/2014/main" id="{10859BBE-33D1-4CCC-AE0C-0BFE91055C4C}"/>
              </a:ext>
            </a:extLst>
          </p:cNvPr>
          <p:cNvSpPr>
            <a:spLocks noGrp="1"/>
          </p:cNvSpPr>
          <p:nvPr>
            <p:ph idx="1"/>
          </p:nvPr>
        </p:nvSpPr>
        <p:spPr/>
        <p:txBody>
          <a:bodyPr/>
          <a:lstStyle/>
          <a:p>
            <a:r>
              <a:rPr lang="zh-TW" altLang="en-US" dirty="0"/>
              <a:t>焦耳最著名的實驗，可由圖加以說明。他把水倒進附有固定葉片的絕熱容器裡。一支附有數片葉片的漿輪，可在固定葉片間轉動，並藉此將水攪拌。漿輪的軸被圖中所示的兩個下落重物帶動而旋轉。</a:t>
            </a:r>
            <a:endParaRPr lang="en-US" altLang="zh-TW" dirty="0"/>
          </a:p>
          <a:p>
            <a:r>
              <a:rPr lang="en-US" altLang="zh-TW" dirty="0"/>
              <a:t>4 </a:t>
            </a:r>
            <a:r>
              <a:rPr lang="en-US" altLang="zh-TW" dirty="0" err="1"/>
              <a:t>lb</a:t>
            </a:r>
            <a:r>
              <a:rPr lang="en-US" altLang="zh-TW" dirty="0"/>
              <a:t> </a:t>
            </a:r>
            <a:r>
              <a:rPr lang="zh-TW" altLang="en-US" dirty="0"/>
              <a:t>的重物下落 </a:t>
            </a:r>
            <a:r>
              <a:rPr lang="en-US" altLang="zh-TW" dirty="0"/>
              <a:t>12 </a:t>
            </a:r>
            <a:r>
              <a:rPr lang="zh-TW" altLang="en-US" dirty="0"/>
              <a:t>碼後再放回原高處，如此一再重複 </a:t>
            </a:r>
            <a:r>
              <a:rPr lang="en-US" altLang="zh-TW" dirty="0"/>
              <a:t>16 </a:t>
            </a:r>
            <a:r>
              <a:rPr lang="zh-TW" altLang="en-US" dirty="0"/>
              <a:t>次。焦耳量出水溫微小的上升量</a:t>
            </a:r>
            <a:r>
              <a:rPr lang="en-US" altLang="zh-TW" dirty="0"/>
              <a:t>(</a:t>
            </a:r>
            <a:r>
              <a:rPr lang="zh-TW" altLang="en-US" dirty="0"/>
              <a:t>約為 </a:t>
            </a:r>
            <a:r>
              <a:rPr lang="en-US" altLang="zh-TW" dirty="0" err="1"/>
              <a:t>0.5°F</a:t>
            </a:r>
            <a:r>
              <a:rPr lang="en-US" altLang="zh-TW" dirty="0"/>
              <a:t>)</a:t>
            </a:r>
            <a:r>
              <a:rPr lang="zh-TW" altLang="en-US" dirty="0"/>
              <a:t>，歸因於重物損失的位能。因為沒有熱量能進出此系統，溫度的上升應完全由所作的力學功產生。</a:t>
            </a:r>
          </a:p>
        </p:txBody>
      </p:sp>
      <p:sp>
        <p:nvSpPr>
          <p:cNvPr id="4" name="頁尾版面配置區 3">
            <a:extLst>
              <a:ext uri="{FF2B5EF4-FFF2-40B4-BE49-F238E27FC236}">
                <a16:creationId xmlns:a16="http://schemas.microsoft.com/office/drawing/2014/main" id="{D31754B2-6E39-4698-B789-0B1CD73C897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F3D1EF6E-EAB0-4BD9-95C2-3C9E557796AC}"/>
              </a:ext>
            </a:extLst>
          </p:cNvPr>
          <p:cNvSpPr>
            <a:spLocks noGrp="1"/>
          </p:cNvSpPr>
          <p:nvPr>
            <p:ph type="sldNum" sz="quarter" idx="12"/>
          </p:nvPr>
        </p:nvSpPr>
        <p:spPr/>
        <p:txBody>
          <a:bodyPr/>
          <a:lstStyle/>
          <a:p>
            <a:fld id="{FFF700D2-071F-440E-A3FF-180D34BA4EC8}" type="slidenum">
              <a:rPr lang="en-GB" smtClean="0"/>
              <a:t>25</a:t>
            </a:fld>
            <a:endParaRPr lang="en-GB"/>
          </a:p>
        </p:txBody>
      </p:sp>
    </p:spTree>
    <p:extLst>
      <p:ext uri="{BB962C8B-B14F-4D97-AF65-F5344CB8AC3E}">
        <p14:creationId xmlns:p14="http://schemas.microsoft.com/office/powerpoint/2010/main" val="229429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3C8E3-45D9-43D1-A4EF-B44F8A1DA840}"/>
              </a:ext>
            </a:extLst>
          </p:cNvPr>
          <p:cNvSpPr>
            <a:spLocks noGrp="1"/>
          </p:cNvSpPr>
          <p:nvPr>
            <p:ph type="title"/>
          </p:nvPr>
        </p:nvSpPr>
        <p:spPr/>
        <p:txBody>
          <a:bodyPr/>
          <a:lstStyle/>
          <a:p>
            <a:r>
              <a:rPr lang="en-US" altLang="zh-TW" dirty="0"/>
              <a:t>19.3</a:t>
            </a:r>
            <a:r>
              <a:rPr lang="zh-TW" altLang="en-US" dirty="0"/>
              <a:t> 熱功當量</a:t>
            </a:r>
          </a:p>
        </p:txBody>
      </p:sp>
      <p:pic>
        <p:nvPicPr>
          <p:cNvPr id="6" name="內容版面配置區 5">
            <a:extLst>
              <a:ext uri="{FF2B5EF4-FFF2-40B4-BE49-F238E27FC236}">
                <a16:creationId xmlns:a16="http://schemas.microsoft.com/office/drawing/2014/main" id="{E5CCA93B-334A-44B8-99F0-0238847E53A5}"/>
              </a:ext>
            </a:extLst>
          </p:cNvPr>
          <p:cNvPicPr>
            <a:picLocks noGrp="1" noChangeAspect="1"/>
          </p:cNvPicPr>
          <p:nvPr>
            <p:ph idx="1"/>
          </p:nvPr>
        </p:nvPicPr>
        <p:blipFill>
          <a:blip r:embed="rId2"/>
          <a:stretch>
            <a:fillRect/>
          </a:stretch>
        </p:blipFill>
        <p:spPr>
          <a:xfrm>
            <a:off x="1064302" y="1341438"/>
            <a:ext cx="7015396" cy="5014912"/>
          </a:xfrm>
          <a:prstGeom prst="rect">
            <a:avLst/>
          </a:prstGeom>
        </p:spPr>
      </p:pic>
      <p:sp>
        <p:nvSpPr>
          <p:cNvPr id="4" name="頁尾版面配置區 3">
            <a:extLst>
              <a:ext uri="{FF2B5EF4-FFF2-40B4-BE49-F238E27FC236}">
                <a16:creationId xmlns:a16="http://schemas.microsoft.com/office/drawing/2014/main" id="{F03BFF1A-9278-4F30-95DC-777E585C4307}"/>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DF8F666-3ED5-47AA-B2AB-1CE0CF28BF73}"/>
              </a:ext>
            </a:extLst>
          </p:cNvPr>
          <p:cNvSpPr>
            <a:spLocks noGrp="1"/>
          </p:cNvSpPr>
          <p:nvPr>
            <p:ph type="sldNum" sz="quarter" idx="12"/>
          </p:nvPr>
        </p:nvSpPr>
        <p:spPr/>
        <p:txBody>
          <a:bodyPr/>
          <a:lstStyle/>
          <a:p>
            <a:fld id="{FFF700D2-071F-440E-A3FF-180D34BA4EC8}" type="slidenum">
              <a:rPr lang="en-GB" smtClean="0"/>
              <a:t>26</a:t>
            </a:fld>
            <a:endParaRPr lang="en-GB"/>
          </a:p>
        </p:txBody>
      </p:sp>
    </p:spTree>
    <p:extLst>
      <p:ext uri="{BB962C8B-B14F-4D97-AF65-F5344CB8AC3E}">
        <p14:creationId xmlns:p14="http://schemas.microsoft.com/office/powerpoint/2010/main" val="343590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448CBB-5AD7-48FB-9BE9-82908A6D883E}"/>
              </a:ext>
            </a:extLst>
          </p:cNvPr>
          <p:cNvSpPr>
            <a:spLocks noGrp="1"/>
          </p:cNvSpPr>
          <p:nvPr>
            <p:ph type="title"/>
          </p:nvPr>
        </p:nvSpPr>
        <p:spPr/>
        <p:txBody>
          <a:bodyPr/>
          <a:lstStyle/>
          <a:p>
            <a:r>
              <a:rPr lang="en-US" altLang="zh-TW" dirty="0"/>
              <a:t>19.3</a:t>
            </a:r>
            <a:r>
              <a:rPr lang="zh-TW" altLang="en-US" dirty="0"/>
              <a:t> 熱功當量</a:t>
            </a:r>
          </a:p>
        </p:txBody>
      </p:sp>
      <p:sp>
        <p:nvSpPr>
          <p:cNvPr id="3" name="內容版面配置區 2">
            <a:extLst>
              <a:ext uri="{FF2B5EF4-FFF2-40B4-BE49-F238E27FC236}">
                <a16:creationId xmlns:a16="http://schemas.microsoft.com/office/drawing/2014/main" id="{8C31954C-8378-447A-9637-55AF22F36DD2}"/>
              </a:ext>
            </a:extLst>
          </p:cNvPr>
          <p:cNvSpPr>
            <a:spLocks noGrp="1"/>
          </p:cNvSpPr>
          <p:nvPr>
            <p:ph idx="1"/>
          </p:nvPr>
        </p:nvSpPr>
        <p:spPr/>
        <p:txBody>
          <a:bodyPr/>
          <a:lstStyle/>
          <a:p>
            <a:r>
              <a:rPr lang="zh-TW" altLang="en-US" dirty="0"/>
              <a:t>所有焦耳的實驗都得到：產生一定溫度變化所需的力學功，和產生同樣溫度變化所需的熱，成固定的比例之結論，中間步驟的電功並不影響此結果。在焦耳四十年的工作之後所得的結果，是 </a:t>
            </a:r>
            <a:r>
              <a:rPr lang="en-US" altLang="zh-TW" dirty="0"/>
              <a:t>778 ft</a:t>
            </a:r>
            <a:r>
              <a:rPr lang="zh-TW" altLang="en-US" dirty="0"/>
              <a:t>．</a:t>
            </a:r>
            <a:r>
              <a:rPr lang="en-US" altLang="zh-TW" dirty="0" err="1"/>
              <a:t>lb</a:t>
            </a:r>
            <a:r>
              <a:rPr lang="en-US" altLang="zh-TW" dirty="0"/>
              <a:t> </a:t>
            </a:r>
            <a:r>
              <a:rPr lang="zh-TW" altLang="en-US" dirty="0"/>
              <a:t>的功，相當於 </a:t>
            </a:r>
            <a:r>
              <a:rPr lang="en-US" altLang="zh-TW" dirty="0"/>
              <a:t>1 Btu </a:t>
            </a:r>
            <a:r>
              <a:rPr lang="zh-TW" altLang="en-US" dirty="0"/>
              <a:t>的熱。</a:t>
            </a:r>
            <a:endParaRPr lang="en-US" altLang="zh-TW" dirty="0"/>
          </a:p>
          <a:p>
            <a:r>
              <a:rPr lang="zh-TW" altLang="en-US" dirty="0"/>
              <a:t>這個</a:t>
            </a:r>
            <a:r>
              <a:rPr lang="zh-TW" altLang="en-US" b="1" dirty="0">
                <a:solidFill>
                  <a:srgbClr val="C00000"/>
                </a:solidFill>
              </a:rPr>
              <a:t>熱功當量</a:t>
            </a:r>
            <a:r>
              <a:rPr lang="en-US" altLang="zh-TW" dirty="0"/>
              <a:t>(mechanical equivalent of heat)</a:t>
            </a:r>
            <a:r>
              <a:rPr lang="zh-TW" altLang="en-US" dirty="0"/>
              <a:t>就是現代「定義」卡的依據：</a:t>
            </a:r>
            <a:r>
              <a:rPr lang="en-US" altLang="zh-TW" dirty="0"/>
              <a:t>1 </a:t>
            </a:r>
            <a:r>
              <a:rPr lang="en-US" altLang="zh-TW" dirty="0" err="1"/>
              <a:t>cal</a:t>
            </a:r>
            <a:r>
              <a:rPr lang="en-US" altLang="zh-TW" dirty="0"/>
              <a:t> = 4.186 J</a:t>
            </a:r>
            <a:r>
              <a:rPr lang="zh-TW" altLang="en-US" dirty="0"/>
              <a:t>。加 </a:t>
            </a:r>
            <a:r>
              <a:rPr lang="en-US" altLang="zh-TW" dirty="0"/>
              <a:t>1 </a:t>
            </a:r>
            <a:r>
              <a:rPr lang="en-US" altLang="zh-TW" dirty="0" err="1"/>
              <a:t>cal</a:t>
            </a:r>
            <a:r>
              <a:rPr lang="en-US" altLang="zh-TW" dirty="0"/>
              <a:t> </a:t>
            </a:r>
            <a:r>
              <a:rPr lang="zh-TW" altLang="en-US" dirty="0"/>
              <a:t>的熱所造成一系統狀態的改變，同樣也可由對此系統作 </a:t>
            </a:r>
            <a:r>
              <a:rPr lang="en-US" altLang="zh-TW" dirty="0"/>
              <a:t>4.186 J </a:t>
            </a:r>
            <a:r>
              <a:rPr lang="zh-TW" altLang="en-US" dirty="0"/>
              <a:t>的功來達成。</a:t>
            </a:r>
          </a:p>
          <a:p>
            <a:endParaRPr lang="zh-TW" altLang="en-US" dirty="0"/>
          </a:p>
        </p:txBody>
      </p:sp>
      <p:sp>
        <p:nvSpPr>
          <p:cNvPr id="4" name="頁尾版面配置區 3">
            <a:extLst>
              <a:ext uri="{FF2B5EF4-FFF2-40B4-BE49-F238E27FC236}">
                <a16:creationId xmlns:a16="http://schemas.microsoft.com/office/drawing/2014/main" id="{BCB6DF78-8A84-4A8E-9CA1-FC76AE34A53A}"/>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258B32B6-1B9F-4B9B-B53A-128823B01952}"/>
              </a:ext>
            </a:extLst>
          </p:cNvPr>
          <p:cNvSpPr>
            <a:spLocks noGrp="1"/>
          </p:cNvSpPr>
          <p:nvPr>
            <p:ph type="sldNum" sz="quarter" idx="12"/>
          </p:nvPr>
        </p:nvSpPr>
        <p:spPr/>
        <p:txBody>
          <a:bodyPr/>
          <a:lstStyle/>
          <a:p>
            <a:fld id="{FFF700D2-071F-440E-A3FF-180D34BA4EC8}" type="slidenum">
              <a:rPr lang="en-GB" smtClean="0"/>
              <a:t>27</a:t>
            </a:fld>
            <a:endParaRPr lang="en-GB"/>
          </a:p>
        </p:txBody>
      </p:sp>
    </p:spTree>
    <p:extLst>
      <p:ext uri="{BB962C8B-B14F-4D97-AF65-F5344CB8AC3E}">
        <p14:creationId xmlns:p14="http://schemas.microsoft.com/office/powerpoint/2010/main" val="256999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FA32E-E1AF-4F05-83FF-B54F9821228F}"/>
              </a:ext>
            </a:extLst>
          </p:cNvPr>
          <p:cNvSpPr>
            <a:spLocks noGrp="1"/>
          </p:cNvSpPr>
          <p:nvPr>
            <p:ph type="title"/>
          </p:nvPr>
        </p:nvSpPr>
        <p:spPr/>
        <p:txBody>
          <a:bodyPr/>
          <a:lstStyle/>
          <a:p>
            <a:r>
              <a:rPr lang="en-US" altLang="zh-TW" dirty="0"/>
              <a:t>19.3</a:t>
            </a:r>
            <a:r>
              <a:rPr lang="zh-TW" altLang="en-US" dirty="0"/>
              <a:t> 熱功當量</a:t>
            </a:r>
          </a:p>
        </p:txBody>
      </p:sp>
      <p:sp>
        <p:nvSpPr>
          <p:cNvPr id="3" name="內容版面配置區 2">
            <a:extLst>
              <a:ext uri="{FF2B5EF4-FFF2-40B4-BE49-F238E27FC236}">
                <a16:creationId xmlns:a16="http://schemas.microsoft.com/office/drawing/2014/main" id="{713B99DC-9C3A-4C7A-A749-BDA0439FFC5A}"/>
              </a:ext>
            </a:extLst>
          </p:cNvPr>
          <p:cNvSpPr>
            <a:spLocks noGrp="1"/>
          </p:cNvSpPr>
          <p:nvPr>
            <p:ph idx="1"/>
          </p:nvPr>
        </p:nvSpPr>
        <p:spPr/>
        <p:txBody>
          <a:bodyPr/>
          <a:lstStyle/>
          <a:p>
            <a:pPr>
              <a:lnSpc>
                <a:spcPts val="3600"/>
              </a:lnSpc>
            </a:pPr>
            <a:r>
              <a:rPr lang="zh-TW" altLang="en-US" dirty="0"/>
              <a:t>焦耳和梅依爾都確認熱為另一種形式的能量。這在能量守恆原理的形成過程中，是很重要的一步。下面是現代對</a:t>
            </a:r>
            <a:r>
              <a:rPr lang="zh-TW" altLang="en-US" b="1" dirty="0">
                <a:solidFill>
                  <a:srgbClr val="C00000"/>
                </a:solidFill>
              </a:rPr>
              <a:t>熱</a:t>
            </a:r>
            <a:r>
              <a:rPr lang="en-US" altLang="zh-TW" dirty="0"/>
              <a:t>(heat)</a:t>
            </a:r>
            <a:r>
              <a:rPr lang="zh-TW" altLang="en-US" dirty="0"/>
              <a:t>的定義：</a:t>
            </a:r>
            <a:br>
              <a:rPr lang="en-US" altLang="zh-TW" dirty="0"/>
            </a:br>
            <a:r>
              <a:rPr lang="zh-TW" altLang="en-US" b="1" dirty="0">
                <a:solidFill>
                  <a:srgbClr val="0070C0"/>
                </a:solidFill>
                <a:latin typeface="標楷體" pitchFamily="65" charset="-120"/>
              </a:rPr>
              <a:t>熱是因兩物體間溫度不同造成在兩者間轉移的能量。</a:t>
            </a:r>
            <a:endParaRPr lang="en-US" altLang="zh-TW" b="1" dirty="0">
              <a:solidFill>
                <a:srgbClr val="0070C0"/>
              </a:solidFill>
              <a:latin typeface="標楷體" pitchFamily="65" charset="-120"/>
            </a:endParaRPr>
          </a:p>
          <a:p>
            <a:pPr>
              <a:lnSpc>
                <a:spcPts val="3600"/>
              </a:lnSpc>
            </a:pPr>
            <a:r>
              <a:rPr lang="zh-TW" altLang="en-US" dirty="0"/>
              <a:t>相對地，功則是在力的作用點運動一段位移時轉移能量的一種方式，而與溫度差無關。熱和功都是在從事某種過程時，從一個物體到另一個物體間「傳送中的能量」。過程一旦中止，熱和功就不再具有意義。 </a:t>
            </a:r>
          </a:p>
          <a:p>
            <a:endParaRPr lang="zh-TW" altLang="en-US" dirty="0"/>
          </a:p>
        </p:txBody>
      </p:sp>
      <p:sp>
        <p:nvSpPr>
          <p:cNvPr id="4" name="頁尾版面配置區 3">
            <a:extLst>
              <a:ext uri="{FF2B5EF4-FFF2-40B4-BE49-F238E27FC236}">
                <a16:creationId xmlns:a16="http://schemas.microsoft.com/office/drawing/2014/main" id="{B9E7D511-1E9A-4E8B-A4D7-13ABEFD66D3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E287F969-7B39-4C17-BE96-12149927EFDB}"/>
              </a:ext>
            </a:extLst>
          </p:cNvPr>
          <p:cNvSpPr>
            <a:spLocks noGrp="1"/>
          </p:cNvSpPr>
          <p:nvPr>
            <p:ph type="sldNum" sz="quarter" idx="12"/>
          </p:nvPr>
        </p:nvSpPr>
        <p:spPr/>
        <p:txBody>
          <a:bodyPr/>
          <a:lstStyle/>
          <a:p>
            <a:fld id="{FFF700D2-071F-440E-A3FF-180D34BA4EC8}" type="slidenum">
              <a:rPr lang="en-GB" smtClean="0"/>
              <a:t>28</a:t>
            </a:fld>
            <a:endParaRPr lang="en-GB"/>
          </a:p>
        </p:txBody>
      </p:sp>
    </p:spTree>
    <p:extLst>
      <p:ext uri="{BB962C8B-B14F-4D97-AF65-F5344CB8AC3E}">
        <p14:creationId xmlns:p14="http://schemas.microsoft.com/office/powerpoint/2010/main" val="64859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5ADEB5-9434-499D-9148-AF7F88C9AB1A}"/>
              </a:ext>
            </a:extLst>
          </p:cNvPr>
          <p:cNvSpPr>
            <a:spLocks noGrp="1"/>
          </p:cNvSpPr>
          <p:nvPr>
            <p:ph type="title"/>
          </p:nvPr>
        </p:nvSpPr>
        <p:spPr/>
        <p:txBody>
          <a:bodyPr/>
          <a:lstStyle/>
          <a:p>
            <a:r>
              <a:rPr lang="en-US" altLang="zh-TW" dirty="0"/>
              <a:t>19.4</a:t>
            </a:r>
            <a:r>
              <a:rPr lang="zh-TW" altLang="en-US" dirty="0"/>
              <a:t> 熱力學中的功</a:t>
            </a:r>
          </a:p>
        </p:txBody>
      </p:sp>
      <p:sp>
        <p:nvSpPr>
          <p:cNvPr id="9" name="內容版面配置區 8">
            <a:extLst>
              <a:ext uri="{FF2B5EF4-FFF2-40B4-BE49-F238E27FC236}">
                <a16:creationId xmlns:a16="http://schemas.microsoft.com/office/drawing/2014/main" id="{65FB93C1-3447-44D4-92A9-D9C9DA3CD77C}"/>
              </a:ext>
            </a:extLst>
          </p:cNvPr>
          <p:cNvSpPr>
            <a:spLocks noGrp="1"/>
          </p:cNvSpPr>
          <p:nvPr>
            <p:ph idx="1"/>
          </p:nvPr>
        </p:nvSpPr>
        <p:spPr>
          <a:xfrm>
            <a:off x="457200" y="1340768"/>
            <a:ext cx="8229600" cy="5328592"/>
          </a:xfrm>
        </p:spPr>
        <p:txBody>
          <a:bodyPr>
            <a:normAutofit/>
          </a:bodyPr>
          <a:lstStyle/>
          <a:p>
            <a:r>
              <a:rPr lang="zh-TW" altLang="en-US" b="1" dirty="0">
                <a:solidFill>
                  <a:srgbClr val="C00000"/>
                </a:solidFill>
              </a:rPr>
              <a:t>熱力學</a:t>
            </a:r>
            <a:r>
              <a:rPr lang="en-US" altLang="zh-TW" dirty="0"/>
              <a:t>(thermodynamics)</a:t>
            </a:r>
            <a:r>
              <a:rPr lang="zh-TW" altLang="en-US" dirty="0"/>
              <a:t>係有關系統所作的功及其與環境間的交換的熱。我們只關心系統對其環境所作的功，或是環境對此系統所作的功。那是一系統對另一系統所作的「外」功。而不考慮系統內的一部分對別一部分所作的「內」功。因此，給定系統的範圍，必須清楚地界定。</a:t>
            </a:r>
            <a:endParaRPr lang="en-US" altLang="zh-TW" dirty="0"/>
          </a:p>
          <a:p>
            <a:r>
              <a:rPr lang="zh-TW" altLang="en-US" dirty="0"/>
              <a:t>在熱力學中，「熱庫」是一種具有很大熱容量的物體，即使有大量的熱流入或流出，也不會使其溫度所有明顯的改變。大的湖泊和大氣層都是很實際的例子。在蒸汽機中，用爐火保持溫度一定的鍋爐，可視為熱庫。</a:t>
            </a:r>
          </a:p>
        </p:txBody>
      </p:sp>
      <p:sp>
        <p:nvSpPr>
          <p:cNvPr id="4" name="頁尾版面配置區 3">
            <a:extLst>
              <a:ext uri="{FF2B5EF4-FFF2-40B4-BE49-F238E27FC236}">
                <a16:creationId xmlns:a16="http://schemas.microsoft.com/office/drawing/2014/main" id="{32AC8B23-0867-4BBA-96DA-F1E8EE2DB7F1}"/>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DE2EA07-D0DF-4F6D-AD38-D6A0179F0B32}"/>
              </a:ext>
            </a:extLst>
          </p:cNvPr>
          <p:cNvSpPr>
            <a:spLocks noGrp="1"/>
          </p:cNvSpPr>
          <p:nvPr>
            <p:ph type="sldNum" sz="quarter" idx="12"/>
          </p:nvPr>
        </p:nvSpPr>
        <p:spPr/>
        <p:txBody>
          <a:bodyPr/>
          <a:lstStyle/>
          <a:p>
            <a:fld id="{FFF700D2-071F-440E-A3FF-180D34BA4EC8}" type="slidenum">
              <a:rPr lang="en-GB" smtClean="0"/>
              <a:pPr/>
              <a:t>29</a:t>
            </a:fld>
            <a:endParaRPr lang="en-GB"/>
          </a:p>
        </p:txBody>
      </p:sp>
    </p:spTree>
    <p:extLst>
      <p:ext uri="{BB962C8B-B14F-4D97-AF65-F5344CB8AC3E}">
        <p14:creationId xmlns:p14="http://schemas.microsoft.com/office/powerpoint/2010/main" val="96083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B46E9A2-C917-4548-9852-73837DF30707}"/>
              </a:ext>
            </a:extLst>
          </p:cNvPr>
          <p:cNvSpPr>
            <a:spLocks noGrp="1"/>
          </p:cNvSpPr>
          <p:nvPr>
            <p:ph type="title"/>
          </p:nvPr>
        </p:nvSpPr>
        <p:spPr/>
        <p:txBody>
          <a:bodyPr>
            <a:normAutofit/>
          </a:bodyPr>
          <a:lstStyle/>
          <a:p>
            <a:r>
              <a:rPr lang="zh-TW" altLang="en-US" dirty="0"/>
              <a:t>第 </a:t>
            </a:r>
            <a:r>
              <a:rPr lang="en-US" altLang="zh-TW" dirty="0"/>
              <a:t>19 </a:t>
            </a:r>
            <a:r>
              <a:rPr lang="zh-TW" altLang="en-US" dirty="0"/>
              <a:t>章 熱力學第一定律</a:t>
            </a:r>
          </a:p>
        </p:txBody>
      </p:sp>
      <p:pic>
        <p:nvPicPr>
          <p:cNvPr id="8" name="內容版面配置區 7">
            <a:extLst>
              <a:ext uri="{FF2B5EF4-FFF2-40B4-BE49-F238E27FC236}">
                <a16:creationId xmlns:a16="http://schemas.microsoft.com/office/drawing/2014/main" id="{899F715E-7669-4858-A17E-AE26C349D8D1}"/>
              </a:ext>
            </a:extLst>
          </p:cNvPr>
          <p:cNvPicPr>
            <a:picLocks noGrp="1" noChangeAspect="1"/>
          </p:cNvPicPr>
          <p:nvPr>
            <p:ph idx="1"/>
          </p:nvPr>
        </p:nvPicPr>
        <p:blipFill>
          <a:blip r:embed="rId2"/>
          <a:stretch>
            <a:fillRect/>
          </a:stretch>
        </p:blipFill>
        <p:spPr>
          <a:xfrm>
            <a:off x="984437" y="1341438"/>
            <a:ext cx="7175125" cy="5014912"/>
          </a:xfrm>
          <a:prstGeom prst="rect">
            <a:avLst/>
          </a:prstGeom>
        </p:spPr>
      </p:pic>
      <p:sp>
        <p:nvSpPr>
          <p:cNvPr id="4" name="頁尾版面配置區 3">
            <a:extLst>
              <a:ext uri="{FF2B5EF4-FFF2-40B4-BE49-F238E27FC236}">
                <a16:creationId xmlns:a16="http://schemas.microsoft.com/office/drawing/2014/main" id="{222AFBAD-59CA-4020-B5A9-02982753714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F4B8F5C-4251-4983-B0FB-0B1DD2F856BE}"/>
              </a:ext>
            </a:extLst>
          </p:cNvPr>
          <p:cNvSpPr>
            <a:spLocks noGrp="1"/>
          </p:cNvSpPr>
          <p:nvPr>
            <p:ph type="sldNum" sz="quarter" idx="12"/>
          </p:nvPr>
        </p:nvSpPr>
        <p:spPr/>
        <p:txBody>
          <a:bodyPr/>
          <a:lstStyle/>
          <a:p>
            <a:fld id="{FFF700D2-071F-440E-A3FF-180D34BA4EC8}" type="slidenum">
              <a:rPr lang="en-GB" smtClean="0"/>
              <a:t>3</a:t>
            </a:fld>
            <a:endParaRPr lang="en-GB"/>
          </a:p>
        </p:txBody>
      </p:sp>
    </p:spTree>
    <p:extLst>
      <p:ext uri="{BB962C8B-B14F-4D97-AF65-F5344CB8AC3E}">
        <p14:creationId xmlns:p14="http://schemas.microsoft.com/office/powerpoint/2010/main" val="1403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04BBB-DBAF-4A88-BFC6-56F64E60F38C}"/>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57956B94-5418-4825-96D4-29BA2C6FB05D}"/>
              </a:ext>
            </a:extLst>
          </p:cNvPr>
          <p:cNvSpPr>
            <a:spLocks noGrp="1"/>
          </p:cNvSpPr>
          <p:nvPr>
            <p:ph idx="1"/>
          </p:nvPr>
        </p:nvSpPr>
        <p:spPr/>
        <p:txBody>
          <a:bodyPr/>
          <a:lstStyle/>
          <a:p>
            <a:r>
              <a:rPr lang="zh-TW" altLang="en-US" dirty="0"/>
              <a:t>為了要計算氣體所作的功，我們假設過程是</a:t>
            </a:r>
            <a:r>
              <a:rPr lang="zh-TW" altLang="en-US" b="1" dirty="0">
                <a:solidFill>
                  <a:srgbClr val="C00000"/>
                </a:solidFill>
              </a:rPr>
              <a:t>準靜的</a:t>
            </a:r>
            <a:r>
              <a:rPr lang="en-US" altLang="zh-TW" dirty="0"/>
              <a:t>(</a:t>
            </a:r>
            <a:r>
              <a:rPr lang="en-US" altLang="zh-TW" dirty="0" err="1"/>
              <a:t>quasistatic</a:t>
            </a:r>
            <a:r>
              <a:rPr lang="en-US" altLang="zh-TW" dirty="0"/>
              <a:t>)</a:t>
            </a:r>
            <a:r>
              <a:rPr lang="zh-TW" altLang="en-US" dirty="0"/>
              <a:t>。在一準靜過程中，系統及其環境的熱力學變數</a:t>
            </a:r>
            <a:r>
              <a:rPr lang="en-US" altLang="zh-TW" dirty="0"/>
              <a:t>(</a:t>
            </a:r>
            <a:r>
              <a:rPr lang="en-US" altLang="zh-TW" i="1" dirty="0"/>
              <a:t>P</a:t>
            </a:r>
            <a:r>
              <a:rPr lang="en-US" altLang="zh-TW" dirty="0"/>
              <a:t>, </a:t>
            </a:r>
            <a:r>
              <a:rPr lang="en-US" altLang="zh-TW" i="1" dirty="0"/>
              <a:t>V</a:t>
            </a:r>
            <a:r>
              <a:rPr lang="en-US" altLang="zh-TW" dirty="0"/>
              <a:t>, </a:t>
            </a:r>
            <a:r>
              <a:rPr lang="en-US" altLang="zh-TW" i="1" dirty="0"/>
              <a:t>T</a:t>
            </a:r>
            <a:r>
              <a:rPr lang="en-US" altLang="zh-TW" dirty="0"/>
              <a:t>,</a:t>
            </a:r>
            <a:r>
              <a:rPr lang="en-US" altLang="zh-TW" i="1" dirty="0"/>
              <a:t> n </a:t>
            </a:r>
            <a:r>
              <a:rPr lang="zh-TW" altLang="en-US" dirty="0"/>
              <a:t>等</a:t>
            </a:r>
            <a:r>
              <a:rPr lang="en-US" altLang="zh-TW" dirty="0"/>
              <a:t>)</a:t>
            </a:r>
            <a:r>
              <a:rPr lang="zh-TW" altLang="en-US" dirty="0"/>
              <a:t>，都非常緩慢地改變。因此，系統一直是處於「非常接近於平衡狀態」，隨時具有明確的體積，且整個系統的特性，可用一些具有單一值的宏觀變數來表示。</a:t>
            </a:r>
            <a:endParaRPr lang="en-US" altLang="zh-TW" dirty="0"/>
          </a:p>
          <a:p>
            <a:r>
              <a:rPr lang="zh-TW" altLang="en-US" dirty="0"/>
              <a:t>要確保如此，活塞必須非常緩慢地移動，並應有某種力量，例如由砝碼提供，其方向與壓力所產生者相反。如果活塞突然移動，則急速的膨脹會造成渦流，使壓力無法唯一定義。</a:t>
            </a:r>
          </a:p>
        </p:txBody>
      </p:sp>
      <p:sp>
        <p:nvSpPr>
          <p:cNvPr id="4" name="頁尾版面配置區 3">
            <a:extLst>
              <a:ext uri="{FF2B5EF4-FFF2-40B4-BE49-F238E27FC236}">
                <a16:creationId xmlns:a16="http://schemas.microsoft.com/office/drawing/2014/main" id="{861A44BE-F786-4237-BF0E-050ABC6FC34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0818452-21D7-4FFD-832D-462B9C3750A1}"/>
              </a:ext>
            </a:extLst>
          </p:cNvPr>
          <p:cNvSpPr>
            <a:spLocks noGrp="1"/>
          </p:cNvSpPr>
          <p:nvPr>
            <p:ph type="sldNum" sz="quarter" idx="12"/>
          </p:nvPr>
        </p:nvSpPr>
        <p:spPr/>
        <p:txBody>
          <a:bodyPr/>
          <a:lstStyle/>
          <a:p>
            <a:fld id="{FFF700D2-071F-440E-A3FF-180D34BA4EC8}" type="slidenum">
              <a:rPr lang="en-GB" smtClean="0"/>
              <a:t>30</a:t>
            </a:fld>
            <a:endParaRPr lang="en-GB"/>
          </a:p>
        </p:txBody>
      </p:sp>
    </p:spTree>
    <p:extLst>
      <p:ext uri="{BB962C8B-B14F-4D97-AF65-F5344CB8AC3E}">
        <p14:creationId xmlns:p14="http://schemas.microsoft.com/office/powerpoint/2010/main" val="2572891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092DCF-7A02-43DE-9D6D-57B1DC19F2CC}"/>
              </a:ext>
            </a:extLst>
          </p:cNvPr>
          <p:cNvSpPr>
            <a:spLocks noGrp="1"/>
          </p:cNvSpPr>
          <p:nvPr>
            <p:ph type="title"/>
          </p:nvPr>
        </p:nvSpPr>
        <p:spPr/>
        <p:txBody>
          <a:bodyPr/>
          <a:lstStyle/>
          <a:p>
            <a:r>
              <a:rPr lang="en-US" altLang="zh-TW" dirty="0"/>
              <a:t>19.4</a:t>
            </a:r>
            <a:r>
              <a:rPr lang="zh-TW" altLang="en-US" dirty="0"/>
              <a:t> 熱力學中的功</a:t>
            </a:r>
          </a:p>
        </p:txBody>
      </p:sp>
      <p:pic>
        <p:nvPicPr>
          <p:cNvPr id="6" name="內容版面配置區 5">
            <a:extLst>
              <a:ext uri="{FF2B5EF4-FFF2-40B4-BE49-F238E27FC236}">
                <a16:creationId xmlns:a16="http://schemas.microsoft.com/office/drawing/2014/main" id="{7E8DF542-C54F-4066-A4B5-CBA31A6F2B73}"/>
              </a:ext>
            </a:extLst>
          </p:cNvPr>
          <p:cNvPicPr>
            <a:picLocks noGrp="1" noChangeAspect="1"/>
          </p:cNvPicPr>
          <p:nvPr>
            <p:ph idx="1"/>
          </p:nvPr>
        </p:nvPicPr>
        <p:blipFill>
          <a:blip r:embed="rId2"/>
          <a:stretch>
            <a:fillRect/>
          </a:stretch>
        </p:blipFill>
        <p:spPr>
          <a:xfrm>
            <a:off x="2801778" y="1484784"/>
            <a:ext cx="3540443" cy="4273868"/>
          </a:xfrm>
          <a:prstGeom prst="rect">
            <a:avLst/>
          </a:prstGeom>
        </p:spPr>
      </p:pic>
      <p:sp>
        <p:nvSpPr>
          <p:cNvPr id="4" name="頁尾版面配置區 3">
            <a:extLst>
              <a:ext uri="{FF2B5EF4-FFF2-40B4-BE49-F238E27FC236}">
                <a16:creationId xmlns:a16="http://schemas.microsoft.com/office/drawing/2014/main" id="{9EE0C869-4FA2-42E4-BDE8-CDDA7B2876A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03463690-D57B-4E6D-8422-DD1492153993}"/>
              </a:ext>
            </a:extLst>
          </p:cNvPr>
          <p:cNvSpPr>
            <a:spLocks noGrp="1"/>
          </p:cNvSpPr>
          <p:nvPr>
            <p:ph type="sldNum" sz="quarter" idx="12"/>
          </p:nvPr>
        </p:nvSpPr>
        <p:spPr/>
        <p:txBody>
          <a:bodyPr/>
          <a:lstStyle/>
          <a:p>
            <a:fld id="{FFF700D2-071F-440E-A3FF-180D34BA4EC8}" type="slidenum">
              <a:rPr lang="en-GB" smtClean="0"/>
              <a:t>31</a:t>
            </a:fld>
            <a:endParaRPr lang="en-GB"/>
          </a:p>
        </p:txBody>
      </p:sp>
    </p:spTree>
    <p:extLst>
      <p:ext uri="{BB962C8B-B14F-4D97-AF65-F5344CB8AC3E}">
        <p14:creationId xmlns:p14="http://schemas.microsoft.com/office/powerpoint/2010/main" val="2952654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F47C92-18A0-49A8-9FA5-61ED8CCC8B8C}"/>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B92AFDD9-CA9D-46A0-B595-7EA71FF13C3D}"/>
              </a:ext>
            </a:extLst>
          </p:cNvPr>
          <p:cNvSpPr>
            <a:spLocks noGrp="1"/>
          </p:cNvSpPr>
          <p:nvPr>
            <p:ph idx="1"/>
          </p:nvPr>
        </p:nvSpPr>
        <p:spPr/>
        <p:txBody>
          <a:bodyPr/>
          <a:lstStyle/>
          <a:p>
            <a:r>
              <a:rPr lang="zh-TW" altLang="en-US" dirty="0"/>
              <a:t>當活塞上升 </a:t>
            </a:r>
            <a:r>
              <a:rPr lang="en-US" altLang="zh-TW" i="1" dirty="0"/>
              <a:t>dx</a:t>
            </a:r>
            <a:r>
              <a:rPr lang="en-US" altLang="zh-TW" dirty="0"/>
              <a:t> </a:t>
            </a:r>
            <a:r>
              <a:rPr lang="zh-TW" altLang="en-US" dirty="0"/>
              <a:t>時，氣體所作的功</a:t>
            </a:r>
            <a:r>
              <a:rPr lang="zh-TW" altLang="en-US" i="1" dirty="0"/>
              <a:t> </a:t>
            </a:r>
            <a:r>
              <a:rPr lang="en-US" altLang="zh-TW" i="1" dirty="0" err="1"/>
              <a:t>dW</a:t>
            </a:r>
            <a:r>
              <a:rPr lang="en-US" altLang="zh-TW" i="1" dirty="0"/>
              <a:t> </a:t>
            </a:r>
            <a:r>
              <a:rPr lang="en-US" altLang="zh-TW" dirty="0"/>
              <a:t>= </a:t>
            </a:r>
            <a:r>
              <a:rPr lang="en-US" altLang="zh-TW" i="1" dirty="0"/>
              <a:t>F dx </a:t>
            </a:r>
            <a:r>
              <a:rPr lang="en-US" altLang="zh-TW" dirty="0"/>
              <a:t>= (</a:t>
            </a:r>
            <a:r>
              <a:rPr lang="en-US" altLang="zh-TW" i="1" dirty="0"/>
              <a:t>PA</a:t>
            </a:r>
            <a:r>
              <a:rPr lang="en-US" altLang="zh-TW" dirty="0"/>
              <a:t>) </a:t>
            </a:r>
            <a:r>
              <a:rPr lang="en-US" altLang="zh-TW" i="1" dirty="0"/>
              <a:t>dx</a:t>
            </a:r>
            <a:r>
              <a:rPr lang="zh-TW" altLang="en-US" dirty="0"/>
              <a:t>，其中 </a:t>
            </a:r>
            <a:r>
              <a:rPr lang="en-US" altLang="zh-TW" i="1" dirty="0"/>
              <a:t>A </a:t>
            </a:r>
            <a:r>
              <a:rPr lang="zh-TW" altLang="en-US" dirty="0"/>
              <a:t>為活塞的橫截面積。因氣體體積的改變 </a:t>
            </a:r>
            <a:r>
              <a:rPr lang="en-US" altLang="zh-TW" i="1" dirty="0" err="1"/>
              <a:t>dV</a:t>
            </a:r>
            <a:r>
              <a:rPr lang="en-US" altLang="zh-TW" i="1" dirty="0"/>
              <a:t> </a:t>
            </a:r>
            <a:r>
              <a:rPr lang="en-US" altLang="zh-TW" dirty="0"/>
              <a:t>= </a:t>
            </a:r>
            <a:r>
              <a:rPr lang="en-US" altLang="zh-TW" i="1" dirty="0"/>
              <a:t>A dx</a:t>
            </a:r>
            <a:r>
              <a:rPr lang="zh-TW" altLang="en-US" dirty="0"/>
              <a:t>，因此可以寫成</a:t>
            </a:r>
            <a:br>
              <a:rPr lang="en-US" altLang="zh-TW" dirty="0"/>
            </a:br>
            <a:br>
              <a:rPr lang="en-US" altLang="zh-TW" dirty="0"/>
            </a:br>
            <a:br>
              <a:rPr lang="en-US" altLang="zh-TW" dirty="0"/>
            </a:br>
            <a:r>
              <a:rPr lang="zh-TW" altLang="en-US" dirty="0"/>
              <a:t>當過程為準靜時，</a:t>
            </a:r>
            <a:r>
              <a:rPr lang="en-US" altLang="zh-TW" i="1" dirty="0"/>
              <a:t>P </a:t>
            </a:r>
            <a:r>
              <a:rPr lang="zh-TW" altLang="en-US" dirty="0"/>
              <a:t>及</a:t>
            </a:r>
            <a:r>
              <a:rPr lang="zh-TW" altLang="en-US" i="1" dirty="0"/>
              <a:t> </a:t>
            </a:r>
            <a:r>
              <a:rPr lang="en-US" altLang="zh-TW" i="1" dirty="0"/>
              <a:t>V </a:t>
            </a:r>
            <a:r>
              <a:rPr lang="zh-TW" altLang="en-US" dirty="0"/>
              <a:t>均常為單一的確定值，因此我們可以把過程描繪在如圖 </a:t>
            </a:r>
            <a:r>
              <a:rPr lang="en-US" altLang="zh-TW" dirty="0"/>
              <a:t>19.5 </a:t>
            </a:r>
            <a:r>
              <a:rPr lang="zh-TW" altLang="en-US" dirty="0"/>
              <a:t>中的 </a:t>
            </a:r>
            <a:r>
              <a:rPr lang="en-US" altLang="zh-TW" i="1" dirty="0"/>
              <a:t>PV </a:t>
            </a:r>
            <a:r>
              <a:rPr lang="zh-TW" altLang="en-US" dirty="0"/>
              <a:t>圖上。當系統由一平衡狀態 </a:t>
            </a:r>
            <a:r>
              <a:rPr lang="en-US" altLang="zh-TW" i="1" dirty="0" err="1"/>
              <a:t>i</a:t>
            </a:r>
            <a:r>
              <a:rPr lang="en-US" altLang="zh-TW" i="1" dirty="0"/>
              <a:t> </a:t>
            </a:r>
            <a:r>
              <a:rPr lang="zh-TW" altLang="en-US" dirty="0"/>
              <a:t>經準靜過程到另一平衡狀態 </a:t>
            </a:r>
            <a:r>
              <a:rPr lang="en-US" altLang="zh-TW" i="1" dirty="0"/>
              <a:t>f </a:t>
            </a:r>
            <a:r>
              <a:rPr lang="zh-TW" altLang="en-US" dirty="0"/>
              <a:t>時，系統所作的總功為 </a:t>
            </a:r>
          </a:p>
          <a:p>
            <a:endParaRPr lang="zh-TW" altLang="en-US" dirty="0"/>
          </a:p>
        </p:txBody>
      </p:sp>
      <p:sp>
        <p:nvSpPr>
          <p:cNvPr id="4" name="頁尾版面配置區 3">
            <a:extLst>
              <a:ext uri="{FF2B5EF4-FFF2-40B4-BE49-F238E27FC236}">
                <a16:creationId xmlns:a16="http://schemas.microsoft.com/office/drawing/2014/main" id="{4B65FFF6-3A4E-424F-9417-04546251034C}"/>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93DBED76-9660-4207-BD82-5A6E298A661C}"/>
              </a:ext>
            </a:extLst>
          </p:cNvPr>
          <p:cNvSpPr>
            <a:spLocks noGrp="1"/>
          </p:cNvSpPr>
          <p:nvPr>
            <p:ph type="sldNum" sz="quarter" idx="12"/>
          </p:nvPr>
        </p:nvSpPr>
        <p:spPr/>
        <p:txBody>
          <a:bodyPr/>
          <a:lstStyle/>
          <a:p>
            <a:fld id="{FFF700D2-071F-440E-A3FF-180D34BA4EC8}" type="slidenum">
              <a:rPr lang="en-GB" smtClean="0"/>
              <a:t>32</a:t>
            </a:fld>
            <a:endParaRPr lang="en-GB"/>
          </a:p>
        </p:txBody>
      </p:sp>
      <p:pic>
        <p:nvPicPr>
          <p:cNvPr id="6" name="圖片 5">
            <a:extLst>
              <a:ext uri="{FF2B5EF4-FFF2-40B4-BE49-F238E27FC236}">
                <a16:creationId xmlns:a16="http://schemas.microsoft.com/office/drawing/2014/main" id="{380BF02C-9CD4-42A1-9EB4-C32A8D0984A9}"/>
              </a:ext>
            </a:extLst>
          </p:cNvPr>
          <p:cNvPicPr>
            <a:picLocks noChangeAspect="1"/>
          </p:cNvPicPr>
          <p:nvPr/>
        </p:nvPicPr>
        <p:blipFill>
          <a:blip r:embed="rId2"/>
          <a:stretch>
            <a:fillRect/>
          </a:stretch>
        </p:blipFill>
        <p:spPr>
          <a:xfrm>
            <a:off x="899592" y="2962275"/>
            <a:ext cx="5340668" cy="466725"/>
          </a:xfrm>
          <a:prstGeom prst="rect">
            <a:avLst/>
          </a:prstGeom>
        </p:spPr>
      </p:pic>
      <p:pic>
        <p:nvPicPr>
          <p:cNvPr id="7" name="圖片 6">
            <a:extLst>
              <a:ext uri="{FF2B5EF4-FFF2-40B4-BE49-F238E27FC236}">
                <a16:creationId xmlns:a16="http://schemas.microsoft.com/office/drawing/2014/main" id="{3C5758E5-2CD7-4408-B91F-7AD20CC573B6}"/>
              </a:ext>
            </a:extLst>
          </p:cNvPr>
          <p:cNvPicPr>
            <a:picLocks noChangeAspect="1"/>
          </p:cNvPicPr>
          <p:nvPr/>
        </p:nvPicPr>
        <p:blipFill>
          <a:blip r:embed="rId3"/>
          <a:stretch>
            <a:fillRect/>
          </a:stretch>
        </p:blipFill>
        <p:spPr>
          <a:xfrm>
            <a:off x="2699792" y="5517232"/>
            <a:ext cx="5760720" cy="786765"/>
          </a:xfrm>
          <a:prstGeom prst="rect">
            <a:avLst/>
          </a:prstGeom>
        </p:spPr>
      </p:pic>
    </p:spTree>
    <p:extLst>
      <p:ext uri="{BB962C8B-B14F-4D97-AF65-F5344CB8AC3E}">
        <p14:creationId xmlns:p14="http://schemas.microsoft.com/office/powerpoint/2010/main" val="457782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4F030F-E8C1-4676-9A3D-113EA855E2AF}"/>
              </a:ext>
            </a:extLst>
          </p:cNvPr>
          <p:cNvSpPr>
            <a:spLocks noGrp="1"/>
          </p:cNvSpPr>
          <p:nvPr>
            <p:ph type="title"/>
          </p:nvPr>
        </p:nvSpPr>
        <p:spPr/>
        <p:txBody>
          <a:bodyPr/>
          <a:lstStyle/>
          <a:p>
            <a:r>
              <a:rPr lang="en-US" altLang="zh-TW" dirty="0"/>
              <a:t>19.4</a:t>
            </a:r>
            <a:r>
              <a:rPr lang="zh-TW" altLang="en-US" dirty="0"/>
              <a:t> 熱力學中的功</a:t>
            </a:r>
          </a:p>
        </p:txBody>
      </p:sp>
      <p:pic>
        <p:nvPicPr>
          <p:cNvPr id="6" name="內容版面配置區 5">
            <a:extLst>
              <a:ext uri="{FF2B5EF4-FFF2-40B4-BE49-F238E27FC236}">
                <a16:creationId xmlns:a16="http://schemas.microsoft.com/office/drawing/2014/main" id="{853EE716-14B6-4E39-9EC5-5474133C0D23}"/>
              </a:ext>
            </a:extLst>
          </p:cNvPr>
          <p:cNvPicPr>
            <a:picLocks noGrp="1" noChangeAspect="1"/>
          </p:cNvPicPr>
          <p:nvPr>
            <p:ph idx="1"/>
          </p:nvPr>
        </p:nvPicPr>
        <p:blipFill>
          <a:blip r:embed="rId2"/>
          <a:stretch>
            <a:fillRect/>
          </a:stretch>
        </p:blipFill>
        <p:spPr>
          <a:xfrm>
            <a:off x="2771800" y="1628800"/>
            <a:ext cx="3387090" cy="4027170"/>
          </a:xfrm>
          <a:prstGeom prst="rect">
            <a:avLst/>
          </a:prstGeom>
        </p:spPr>
      </p:pic>
      <p:sp>
        <p:nvSpPr>
          <p:cNvPr id="4" name="頁尾版面配置區 3">
            <a:extLst>
              <a:ext uri="{FF2B5EF4-FFF2-40B4-BE49-F238E27FC236}">
                <a16:creationId xmlns:a16="http://schemas.microsoft.com/office/drawing/2014/main" id="{2D545497-E97E-44B1-A704-97F7C036D25C}"/>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DE9E6FD-C1CC-4C3D-9CB9-30A797D65D7C}"/>
              </a:ext>
            </a:extLst>
          </p:cNvPr>
          <p:cNvSpPr>
            <a:spLocks noGrp="1"/>
          </p:cNvSpPr>
          <p:nvPr>
            <p:ph type="sldNum" sz="quarter" idx="12"/>
          </p:nvPr>
        </p:nvSpPr>
        <p:spPr/>
        <p:txBody>
          <a:bodyPr/>
          <a:lstStyle/>
          <a:p>
            <a:fld id="{FFF700D2-071F-440E-A3FF-180D34BA4EC8}" type="slidenum">
              <a:rPr lang="en-GB" smtClean="0"/>
              <a:t>33</a:t>
            </a:fld>
            <a:endParaRPr lang="en-GB"/>
          </a:p>
        </p:txBody>
      </p:sp>
    </p:spTree>
    <p:extLst>
      <p:ext uri="{BB962C8B-B14F-4D97-AF65-F5344CB8AC3E}">
        <p14:creationId xmlns:p14="http://schemas.microsoft.com/office/powerpoint/2010/main" val="282721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0C14A8-ACD2-4189-B902-26AE7C0F6B04}"/>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B62239B3-0A37-4213-B71D-35EF32392FC7}"/>
              </a:ext>
            </a:extLst>
          </p:cNvPr>
          <p:cNvSpPr>
            <a:spLocks noGrp="1"/>
          </p:cNvSpPr>
          <p:nvPr>
            <p:ph idx="1"/>
          </p:nvPr>
        </p:nvSpPr>
        <p:spPr/>
        <p:txBody>
          <a:bodyPr>
            <a:normAutofit/>
          </a:bodyPr>
          <a:lstStyle/>
          <a:p>
            <a:pPr>
              <a:buNone/>
            </a:pPr>
            <a:r>
              <a:rPr lang="zh-TW" altLang="en-US" sz="3200" b="1" dirty="0">
                <a:solidFill>
                  <a:schemeClr val="accent6"/>
                </a:solidFill>
              </a:rPr>
              <a:t>等壓時的功</a:t>
            </a:r>
            <a:endParaRPr lang="en-US" altLang="zh-TW" sz="3200" b="1" dirty="0">
              <a:solidFill>
                <a:schemeClr val="accent6"/>
              </a:solidFill>
            </a:endParaRPr>
          </a:p>
          <a:p>
            <a:r>
              <a:rPr lang="zh-TW" altLang="en-US" dirty="0"/>
              <a:t>在</a:t>
            </a:r>
            <a:r>
              <a:rPr lang="zh-TW" altLang="en-US" b="1" dirty="0">
                <a:solidFill>
                  <a:srgbClr val="C00000"/>
                </a:solidFill>
              </a:rPr>
              <a:t>等壓</a:t>
            </a:r>
            <a:r>
              <a:rPr lang="en-US" altLang="zh-TW" dirty="0"/>
              <a:t>(isobaric)</a:t>
            </a:r>
            <a:r>
              <a:rPr lang="zh-TW" altLang="en-US" dirty="0"/>
              <a:t>過程中，膨脹或壓縮是在「壓力固定」的情況下發生。因此，</a:t>
            </a:r>
            <a:r>
              <a:rPr lang="en-US" altLang="zh-TW" i="1" dirty="0"/>
              <a:t>W </a:t>
            </a:r>
            <a:r>
              <a:rPr lang="en-US" altLang="zh-TW" dirty="0"/>
              <a:t>= ∫</a:t>
            </a:r>
            <a:r>
              <a:rPr lang="en-US" altLang="zh-TW" i="1" dirty="0"/>
              <a:t>P </a:t>
            </a:r>
            <a:r>
              <a:rPr lang="en-US" altLang="zh-TW" i="1" dirty="0" err="1"/>
              <a:t>dV</a:t>
            </a:r>
            <a:r>
              <a:rPr lang="en-US" altLang="zh-TW" i="1" dirty="0"/>
              <a:t> </a:t>
            </a:r>
            <a:r>
              <a:rPr lang="en-US" altLang="zh-TW" dirty="0"/>
              <a:t>= </a:t>
            </a:r>
            <a:r>
              <a:rPr lang="en-US" altLang="zh-TW" i="1" dirty="0"/>
              <a:t>P </a:t>
            </a:r>
            <a:r>
              <a:rPr lang="en-US" altLang="zh-TW" dirty="0"/>
              <a:t>∫</a:t>
            </a:r>
            <a:r>
              <a:rPr lang="en-US" altLang="zh-TW" i="1" dirty="0"/>
              <a:t> </a:t>
            </a:r>
            <a:r>
              <a:rPr lang="en-US" altLang="zh-TW" i="1" dirty="0" err="1"/>
              <a:t>dV</a:t>
            </a:r>
            <a:r>
              <a:rPr lang="zh-TW" altLang="en-US" i="1" dirty="0"/>
              <a:t>，</a:t>
            </a:r>
            <a:r>
              <a:rPr lang="zh-TW" altLang="en-US" dirty="0"/>
              <a:t>即</a:t>
            </a:r>
            <a:endParaRPr lang="en-US" altLang="zh-TW" dirty="0"/>
          </a:p>
          <a:p>
            <a:endParaRPr lang="en-US" altLang="zh-TW" dirty="0"/>
          </a:p>
          <a:p>
            <a:r>
              <a:rPr lang="zh-TW" altLang="en-US" dirty="0"/>
              <a:t>假設我們希望計算一系統從圖 </a:t>
            </a:r>
            <a:r>
              <a:rPr lang="en-US" altLang="zh-TW" dirty="0" err="1"/>
              <a:t>19.6a</a:t>
            </a:r>
            <a:r>
              <a:rPr lang="en-US" altLang="zh-TW" dirty="0"/>
              <a:t> </a:t>
            </a:r>
            <a:r>
              <a:rPr lang="zh-TW" altLang="en-US" dirty="0"/>
              <a:t>中的一平衡狀態 </a:t>
            </a:r>
            <a:r>
              <a:rPr lang="en-US" altLang="zh-TW" i="1" dirty="0" err="1"/>
              <a:t>i</a:t>
            </a:r>
            <a:r>
              <a:rPr lang="en-US" altLang="zh-TW" i="1" dirty="0"/>
              <a:t> </a:t>
            </a:r>
            <a:r>
              <a:rPr lang="zh-TW" altLang="en-US" dirty="0"/>
              <a:t>到達另一平衡狀態</a:t>
            </a:r>
            <a:r>
              <a:rPr lang="zh-TW" altLang="en-US" i="1" dirty="0"/>
              <a:t> </a:t>
            </a:r>
            <a:r>
              <a:rPr lang="en-US" altLang="zh-TW" i="1" dirty="0"/>
              <a:t>f </a:t>
            </a:r>
            <a:r>
              <a:rPr lang="zh-TW" altLang="en-US" dirty="0"/>
              <a:t>時所作的功。如果我們選擇路徑 </a:t>
            </a:r>
            <a:r>
              <a:rPr lang="en-US" altLang="zh-TW" i="1" dirty="0" err="1"/>
              <a:t>iaf</a:t>
            </a:r>
            <a:r>
              <a:rPr lang="zh-TW" altLang="en-US" dirty="0"/>
              <a:t>。 </a:t>
            </a:r>
          </a:p>
        </p:txBody>
      </p:sp>
      <p:sp>
        <p:nvSpPr>
          <p:cNvPr id="4" name="頁尾版面配置區 3">
            <a:extLst>
              <a:ext uri="{FF2B5EF4-FFF2-40B4-BE49-F238E27FC236}">
                <a16:creationId xmlns:a16="http://schemas.microsoft.com/office/drawing/2014/main" id="{69800296-82CA-4CF0-84ED-CDA64E0908A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265554D-CC36-443D-9899-01E72364025D}"/>
              </a:ext>
            </a:extLst>
          </p:cNvPr>
          <p:cNvSpPr>
            <a:spLocks noGrp="1"/>
          </p:cNvSpPr>
          <p:nvPr>
            <p:ph type="sldNum" sz="quarter" idx="12"/>
          </p:nvPr>
        </p:nvSpPr>
        <p:spPr/>
        <p:txBody>
          <a:bodyPr/>
          <a:lstStyle/>
          <a:p>
            <a:fld id="{FFF700D2-071F-440E-A3FF-180D34BA4EC8}" type="slidenum">
              <a:rPr lang="en-GB" smtClean="0"/>
              <a:t>34</a:t>
            </a:fld>
            <a:endParaRPr lang="en-GB"/>
          </a:p>
        </p:txBody>
      </p:sp>
      <p:pic>
        <p:nvPicPr>
          <p:cNvPr id="6" name="圖片 5">
            <a:extLst>
              <a:ext uri="{FF2B5EF4-FFF2-40B4-BE49-F238E27FC236}">
                <a16:creationId xmlns:a16="http://schemas.microsoft.com/office/drawing/2014/main" id="{49A64CBF-7DA5-44F3-B798-7122B6733E42}"/>
              </a:ext>
            </a:extLst>
          </p:cNvPr>
          <p:cNvPicPr>
            <a:picLocks noChangeAspect="1"/>
          </p:cNvPicPr>
          <p:nvPr/>
        </p:nvPicPr>
        <p:blipFill>
          <a:blip r:embed="rId2"/>
          <a:stretch>
            <a:fillRect/>
          </a:stretch>
        </p:blipFill>
        <p:spPr>
          <a:xfrm>
            <a:off x="899618" y="3394923"/>
            <a:ext cx="5667375" cy="480060"/>
          </a:xfrm>
          <a:prstGeom prst="rect">
            <a:avLst/>
          </a:prstGeom>
        </p:spPr>
      </p:pic>
    </p:spTree>
    <p:extLst>
      <p:ext uri="{BB962C8B-B14F-4D97-AF65-F5344CB8AC3E}">
        <p14:creationId xmlns:p14="http://schemas.microsoft.com/office/powerpoint/2010/main" val="662210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CA5804-8909-4E2E-ADCB-BA377C13DCD3}"/>
              </a:ext>
            </a:extLst>
          </p:cNvPr>
          <p:cNvSpPr>
            <a:spLocks noGrp="1"/>
          </p:cNvSpPr>
          <p:nvPr>
            <p:ph type="title"/>
          </p:nvPr>
        </p:nvSpPr>
        <p:spPr/>
        <p:txBody>
          <a:bodyPr/>
          <a:lstStyle/>
          <a:p>
            <a:r>
              <a:rPr lang="en-US" altLang="zh-TW" dirty="0"/>
              <a:t>19.4</a:t>
            </a:r>
            <a:r>
              <a:rPr lang="zh-TW" altLang="en-US" dirty="0"/>
              <a:t> 熱力學中的功</a:t>
            </a:r>
          </a:p>
        </p:txBody>
      </p:sp>
      <p:pic>
        <p:nvPicPr>
          <p:cNvPr id="6" name="內容版面配置區 5">
            <a:extLst>
              <a:ext uri="{FF2B5EF4-FFF2-40B4-BE49-F238E27FC236}">
                <a16:creationId xmlns:a16="http://schemas.microsoft.com/office/drawing/2014/main" id="{F891C697-3E9B-4D32-8BE0-19E51618DC3F}"/>
              </a:ext>
            </a:extLst>
          </p:cNvPr>
          <p:cNvPicPr>
            <a:picLocks noGrp="1" noChangeAspect="1"/>
          </p:cNvPicPr>
          <p:nvPr>
            <p:ph idx="1"/>
          </p:nvPr>
        </p:nvPicPr>
        <p:blipFill>
          <a:blip r:embed="rId2"/>
          <a:stretch>
            <a:fillRect/>
          </a:stretch>
        </p:blipFill>
        <p:spPr>
          <a:xfrm>
            <a:off x="1403648" y="1749989"/>
            <a:ext cx="6594158" cy="4073842"/>
          </a:xfrm>
          <a:prstGeom prst="rect">
            <a:avLst/>
          </a:prstGeom>
        </p:spPr>
      </p:pic>
      <p:sp>
        <p:nvSpPr>
          <p:cNvPr id="4" name="頁尾版面配置區 3">
            <a:extLst>
              <a:ext uri="{FF2B5EF4-FFF2-40B4-BE49-F238E27FC236}">
                <a16:creationId xmlns:a16="http://schemas.microsoft.com/office/drawing/2014/main" id="{06904144-2F5E-4D76-8F6F-B92817BF0F3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19E1E90-B255-4F74-BBE3-8C129900C6E5}"/>
              </a:ext>
            </a:extLst>
          </p:cNvPr>
          <p:cNvSpPr>
            <a:spLocks noGrp="1"/>
          </p:cNvSpPr>
          <p:nvPr>
            <p:ph type="sldNum" sz="quarter" idx="12"/>
          </p:nvPr>
        </p:nvSpPr>
        <p:spPr/>
        <p:txBody>
          <a:bodyPr/>
          <a:lstStyle/>
          <a:p>
            <a:fld id="{FFF700D2-071F-440E-A3FF-180D34BA4EC8}" type="slidenum">
              <a:rPr lang="en-GB" smtClean="0"/>
              <a:t>35</a:t>
            </a:fld>
            <a:endParaRPr lang="en-GB"/>
          </a:p>
        </p:txBody>
      </p:sp>
    </p:spTree>
    <p:extLst>
      <p:ext uri="{BB962C8B-B14F-4D97-AF65-F5344CB8AC3E}">
        <p14:creationId xmlns:p14="http://schemas.microsoft.com/office/powerpoint/2010/main" val="3851472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01C784-D843-43B7-BF17-15879F78F8E3}"/>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6024B0AC-8F6B-4A03-B059-0F4D998C8D4F}"/>
              </a:ext>
            </a:extLst>
          </p:cNvPr>
          <p:cNvSpPr>
            <a:spLocks noGrp="1"/>
          </p:cNvSpPr>
          <p:nvPr>
            <p:ph idx="1"/>
          </p:nvPr>
        </p:nvSpPr>
        <p:spPr/>
        <p:txBody>
          <a:bodyPr/>
          <a:lstStyle/>
          <a:p>
            <a:pPr>
              <a:lnSpc>
                <a:spcPts val="3600"/>
              </a:lnSpc>
            </a:pPr>
            <a:r>
              <a:rPr lang="zh-TW" altLang="en-US" dirty="0"/>
              <a:t>在線段 </a:t>
            </a:r>
            <a:r>
              <a:rPr lang="en-US" altLang="zh-TW" i="1" dirty="0" err="1"/>
              <a:t>ia</a:t>
            </a:r>
            <a:r>
              <a:rPr lang="en-US" altLang="zh-TW" i="1" dirty="0"/>
              <a:t> </a:t>
            </a:r>
            <a:r>
              <a:rPr lang="zh-TW" altLang="en-US" dirty="0"/>
              <a:t>中，氣體在體積一定的情況下冷卻使其壓力下降。因 </a:t>
            </a:r>
            <a:r>
              <a:rPr lang="en-US" altLang="zh-TW" i="1" dirty="0" err="1"/>
              <a:t>dV</a:t>
            </a:r>
            <a:r>
              <a:rPr lang="en-US" altLang="zh-TW" i="1" dirty="0"/>
              <a:t> </a:t>
            </a:r>
            <a:r>
              <a:rPr lang="en-US" altLang="zh-TW" dirty="0"/>
              <a:t>= 0</a:t>
            </a:r>
            <a:r>
              <a:rPr lang="zh-TW" altLang="en-US" dirty="0"/>
              <a:t>，在此線段中沒有作功。在線段 </a:t>
            </a:r>
            <a:r>
              <a:rPr lang="en-US" altLang="zh-TW" i="1" dirty="0" err="1"/>
              <a:t>af</a:t>
            </a:r>
            <a:r>
              <a:rPr lang="en-US" altLang="zh-TW" i="1" dirty="0"/>
              <a:t> </a:t>
            </a:r>
            <a:r>
              <a:rPr lang="zh-TW" altLang="en-US" dirty="0"/>
              <a:t>中，氣體在壓力固定的情況下膨脹，所以氣體所作的總功為</a:t>
            </a:r>
            <a:br>
              <a:rPr lang="en-US" altLang="zh-TW" dirty="0"/>
            </a:br>
            <a:br>
              <a:rPr lang="en-US" altLang="zh-TW" dirty="0"/>
            </a:br>
            <a:endParaRPr lang="en-US" altLang="zh-TW" dirty="0"/>
          </a:p>
          <a:p>
            <a:pPr>
              <a:lnSpc>
                <a:spcPts val="3600"/>
              </a:lnSpc>
            </a:pPr>
            <a:r>
              <a:rPr lang="zh-TW" altLang="en-US" dirty="0"/>
              <a:t>另外一條路線為圖 </a:t>
            </a:r>
            <a:r>
              <a:rPr lang="en-US" altLang="zh-TW" dirty="0" err="1"/>
              <a:t>19.7b</a:t>
            </a:r>
            <a:r>
              <a:rPr lang="en-US" altLang="zh-TW" dirty="0"/>
              <a:t> </a:t>
            </a:r>
            <a:r>
              <a:rPr lang="zh-TW" altLang="en-US" dirty="0"/>
              <a:t>中的 </a:t>
            </a:r>
            <a:r>
              <a:rPr lang="en-US" altLang="zh-TW" i="1" dirty="0" err="1"/>
              <a:t>ibf</a:t>
            </a:r>
            <a:r>
              <a:rPr lang="zh-TW" altLang="en-US" dirty="0"/>
              <a:t>，氣體先在定壓</a:t>
            </a:r>
            <a:r>
              <a:rPr lang="en-US" altLang="zh-TW" i="1" dirty="0"/>
              <a:t>P</a:t>
            </a:r>
            <a:r>
              <a:rPr lang="en-US" altLang="zh-TW" i="1" baseline="-25000" dirty="0"/>
              <a:t>i</a:t>
            </a:r>
            <a:r>
              <a:rPr lang="en-US" altLang="zh-TW" i="1" dirty="0"/>
              <a:t> </a:t>
            </a:r>
            <a:r>
              <a:rPr lang="zh-TW" altLang="en-US" dirty="0"/>
              <a:t>下膨脹，再在定容下將壓力降到 </a:t>
            </a:r>
            <a:r>
              <a:rPr lang="en-US" altLang="zh-TW" i="1" dirty="0" err="1"/>
              <a:t>P</a:t>
            </a:r>
            <a:r>
              <a:rPr lang="en-US" altLang="zh-TW" i="1" baseline="-25000" dirty="0" err="1"/>
              <a:t>f</a:t>
            </a:r>
            <a:r>
              <a:rPr lang="zh-TW" altLang="en-US" dirty="0"/>
              <a:t>。線段 </a:t>
            </a:r>
            <a:r>
              <a:rPr lang="en-US" altLang="zh-TW" i="1" dirty="0"/>
              <a:t>b</a:t>
            </a:r>
            <a:r>
              <a:rPr lang="en-US" altLang="zh-TW" i="1" baseline="-25000" dirty="0"/>
              <a:t>f </a:t>
            </a:r>
            <a:r>
              <a:rPr lang="zh-TW" altLang="en-US" dirty="0"/>
              <a:t>中不作功，而在 </a:t>
            </a:r>
            <a:r>
              <a:rPr lang="en-US" altLang="zh-TW" i="1" dirty="0" err="1"/>
              <a:t>ib</a:t>
            </a:r>
            <a:r>
              <a:rPr lang="en-US" altLang="zh-TW" dirty="0"/>
              <a:t> </a:t>
            </a:r>
            <a:r>
              <a:rPr lang="zh-TW" altLang="en-US" dirty="0"/>
              <a:t>中作功。氣體所作的總功為</a:t>
            </a:r>
          </a:p>
        </p:txBody>
      </p:sp>
      <p:sp>
        <p:nvSpPr>
          <p:cNvPr id="4" name="頁尾版面配置區 3">
            <a:extLst>
              <a:ext uri="{FF2B5EF4-FFF2-40B4-BE49-F238E27FC236}">
                <a16:creationId xmlns:a16="http://schemas.microsoft.com/office/drawing/2014/main" id="{28E3C902-5E5E-4D08-8A49-B7EB150047BB}"/>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CF2665F-BE75-467A-8B5F-57F49718C118}"/>
              </a:ext>
            </a:extLst>
          </p:cNvPr>
          <p:cNvSpPr>
            <a:spLocks noGrp="1"/>
          </p:cNvSpPr>
          <p:nvPr>
            <p:ph type="sldNum" sz="quarter" idx="12"/>
          </p:nvPr>
        </p:nvSpPr>
        <p:spPr/>
        <p:txBody>
          <a:bodyPr/>
          <a:lstStyle/>
          <a:p>
            <a:fld id="{FFF700D2-071F-440E-A3FF-180D34BA4EC8}" type="slidenum">
              <a:rPr lang="en-GB" smtClean="0"/>
              <a:t>36</a:t>
            </a:fld>
            <a:endParaRPr lang="en-GB"/>
          </a:p>
        </p:txBody>
      </p:sp>
      <p:pic>
        <p:nvPicPr>
          <p:cNvPr id="7" name="圖片 6">
            <a:extLst>
              <a:ext uri="{FF2B5EF4-FFF2-40B4-BE49-F238E27FC236}">
                <a16:creationId xmlns:a16="http://schemas.microsoft.com/office/drawing/2014/main" id="{EC549EC3-D8E8-4B7C-AC2E-4FA7E5E2D2C9}"/>
              </a:ext>
            </a:extLst>
          </p:cNvPr>
          <p:cNvPicPr>
            <a:picLocks noChangeAspect="1"/>
          </p:cNvPicPr>
          <p:nvPr/>
        </p:nvPicPr>
        <p:blipFill>
          <a:blip r:embed="rId2"/>
          <a:stretch>
            <a:fillRect/>
          </a:stretch>
        </p:blipFill>
        <p:spPr>
          <a:xfrm>
            <a:off x="2195736" y="3429000"/>
            <a:ext cx="4247198" cy="500062"/>
          </a:xfrm>
          <a:prstGeom prst="rect">
            <a:avLst/>
          </a:prstGeom>
        </p:spPr>
      </p:pic>
      <p:pic>
        <p:nvPicPr>
          <p:cNvPr id="8" name="圖片 7">
            <a:extLst>
              <a:ext uri="{FF2B5EF4-FFF2-40B4-BE49-F238E27FC236}">
                <a16:creationId xmlns:a16="http://schemas.microsoft.com/office/drawing/2014/main" id="{BD90B02B-12F2-466E-8F36-FF1D1A425310}"/>
              </a:ext>
            </a:extLst>
          </p:cNvPr>
          <p:cNvPicPr>
            <a:picLocks noChangeAspect="1"/>
          </p:cNvPicPr>
          <p:nvPr/>
        </p:nvPicPr>
        <p:blipFill>
          <a:blip r:embed="rId3"/>
          <a:stretch>
            <a:fillRect/>
          </a:stretch>
        </p:blipFill>
        <p:spPr>
          <a:xfrm>
            <a:off x="2327791" y="5723924"/>
            <a:ext cx="4093845" cy="586740"/>
          </a:xfrm>
          <a:prstGeom prst="rect">
            <a:avLst/>
          </a:prstGeom>
        </p:spPr>
      </p:pic>
    </p:spTree>
    <p:extLst>
      <p:ext uri="{BB962C8B-B14F-4D97-AF65-F5344CB8AC3E}">
        <p14:creationId xmlns:p14="http://schemas.microsoft.com/office/powerpoint/2010/main" val="1544307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0F3EF-2DA2-4E56-90A4-9AD981117F39}"/>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8AEA349C-D817-4157-A19F-4EE8E252AA3C}"/>
              </a:ext>
            </a:extLst>
          </p:cNvPr>
          <p:cNvSpPr>
            <a:spLocks noGrp="1"/>
          </p:cNvSpPr>
          <p:nvPr>
            <p:ph idx="1"/>
          </p:nvPr>
        </p:nvSpPr>
        <p:spPr/>
        <p:txBody>
          <a:bodyPr/>
          <a:lstStyle/>
          <a:p>
            <a:pPr>
              <a:lnSpc>
                <a:spcPct val="150000"/>
              </a:lnSpc>
            </a:pPr>
            <a:r>
              <a:rPr lang="zh-TW" altLang="en-US" dirty="0"/>
              <a:t>很明顯地可以看出，系統所作的功，與使其從一平衡狀態到達另一平衡狀態時所經路徑的細節有關。因此，說「系統中的功」這句話，不具任何意義。</a:t>
            </a:r>
            <a:endParaRPr lang="en-US" altLang="zh-TW" dirty="0"/>
          </a:p>
          <a:p>
            <a:pPr>
              <a:lnSpc>
                <a:spcPct val="150000"/>
              </a:lnSpc>
            </a:pPr>
            <a:r>
              <a:rPr lang="zh-TW" altLang="en-US" dirty="0"/>
              <a:t>在以上兩種過程中，系統與其環境交換熱量，並改變其溫度。傳入或傳出系統的熱量也和熱力學路徑有關。</a:t>
            </a:r>
          </a:p>
          <a:p>
            <a:endParaRPr lang="zh-TW" altLang="en-US" dirty="0"/>
          </a:p>
        </p:txBody>
      </p:sp>
      <p:sp>
        <p:nvSpPr>
          <p:cNvPr id="4" name="頁尾版面配置區 3">
            <a:extLst>
              <a:ext uri="{FF2B5EF4-FFF2-40B4-BE49-F238E27FC236}">
                <a16:creationId xmlns:a16="http://schemas.microsoft.com/office/drawing/2014/main" id="{64CD7038-16EE-40CA-B601-0607829CA47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A8CC5B76-6BA7-4727-88FE-1F9F649D8432}"/>
              </a:ext>
            </a:extLst>
          </p:cNvPr>
          <p:cNvSpPr>
            <a:spLocks noGrp="1"/>
          </p:cNvSpPr>
          <p:nvPr>
            <p:ph type="sldNum" sz="quarter" idx="12"/>
          </p:nvPr>
        </p:nvSpPr>
        <p:spPr/>
        <p:txBody>
          <a:bodyPr/>
          <a:lstStyle/>
          <a:p>
            <a:fld id="{FFF700D2-071F-440E-A3FF-180D34BA4EC8}" type="slidenum">
              <a:rPr lang="en-GB" smtClean="0"/>
              <a:t>37</a:t>
            </a:fld>
            <a:endParaRPr lang="en-GB"/>
          </a:p>
        </p:txBody>
      </p:sp>
    </p:spTree>
    <p:extLst>
      <p:ext uri="{BB962C8B-B14F-4D97-AF65-F5344CB8AC3E}">
        <p14:creationId xmlns:p14="http://schemas.microsoft.com/office/powerpoint/2010/main" val="1618777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098B93-1E2D-4F62-91AF-AA96B39A1027}"/>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68A1DE94-1353-454F-854E-0B5D7531EF09}"/>
              </a:ext>
            </a:extLst>
          </p:cNvPr>
          <p:cNvSpPr>
            <a:spLocks noGrp="1"/>
          </p:cNvSpPr>
          <p:nvPr>
            <p:ph idx="1"/>
          </p:nvPr>
        </p:nvSpPr>
        <p:spPr/>
        <p:txBody>
          <a:bodyPr/>
          <a:lstStyle/>
          <a:p>
            <a:r>
              <a:rPr lang="zh-TW" altLang="en-US" dirty="0"/>
              <a:t>假設理想氣體被活塞限制在汽缸內，汽缸壁是絕熱的，其底部則是與溫度為 </a:t>
            </a:r>
            <a:r>
              <a:rPr lang="en-US" altLang="zh-TW" i="1" dirty="0"/>
              <a:t>T </a:t>
            </a:r>
            <a:r>
              <a:rPr lang="zh-TW" altLang="en-US" dirty="0"/>
              <a:t>的熱庫接觸，如圖 </a:t>
            </a:r>
            <a:r>
              <a:rPr lang="en-US" altLang="zh-TW" dirty="0" err="1"/>
              <a:t>19.7a</a:t>
            </a:r>
            <a:r>
              <a:rPr lang="en-US" altLang="zh-TW" dirty="0"/>
              <a:t> </a:t>
            </a:r>
            <a:r>
              <a:rPr lang="zh-TW" altLang="en-US" dirty="0"/>
              <a:t>所示。假使活塞緩慢上升，則氣體會作功，並從熱庫吸熱。為了明確起見，令末體積是初體積的兩倍。</a:t>
            </a:r>
            <a:endParaRPr lang="en-US" altLang="zh-TW" dirty="0"/>
          </a:p>
          <a:p>
            <a:r>
              <a:rPr lang="zh-TW" altLang="en-US" dirty="0"/>
              <a:t>現在再假設以一片薄膜將氣體限制在容器的一部分中</a:t>
            </a:r>
            <a:r>
              <a:rPr lang="en-US" altLang="zh-TW" dirty="0"/>
              <a:t>(</a:t>
            </a:r>
            <a:r>
              <a:rPr lang="zh-TW" altLang="en-US" dirty="0"/>
              <a:t>圖 </a:t>
            </a:r>
            <a:r>
              <a:rPr lang="en-US" altLang="zh-TW" dirty="0" err="1"/>
              <a:t>19.7b</a:t>
            </a:r>
            <a:r>
              <a:rPr lang="en-US" altLang="zh-TW" dirty="0"/>
              <a:t>)</a:t>
            </a:r>
            <a:r>
              <a:rPr lang="zh-TW" altLang="en-US" dirty="0"/>
              <a:t>。其初溫及體積均與圖 </a:t>
            </a:r>
            <a:r>
              <a:rPr lang="en-US" altLang="zh-TW" dirty="0" err="1"/>
              <a:t>19.7a</a:t>
            </a:r>
            <a:r>
              <a:rPr lang="en-US" altLang="zh-TW" dirty="0"/>
              <a:t> </a:t>
            </a:r>
            <a:r>
              <a:rPr lang="zh-TW" altLang="en-US" dirty="0"/>
              <a:t>中的相同。容器壁也加以絕熱。如果薄膜被刺破，氣體就膨脹而不作任何功。這就是所謂的</a:t>
            </a:r>
            <a:r>
              <a:rPr lang="zh-TW" altLang="en-US" b="1" dirty="0">
                <a:solidFill>
                  <a:srgbClr val="C00000"/>
                </a:solidFill>
              </a:rPr>
              <a:t>自由膨脹</a:t>
            </a:r>
            <a:r>
              <a:rPr lang="en-US" altLang="zh-TW" dirty="0"/>
              <a:t>(free expansion)</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849609E6-D5EB-461E-8348-5C2958820653}"/>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B6553FEF-C75D-4F03-A280-5D419CA38642}"/>
              </a:ext>
            </a:extLst>
          </p:cNvPr>
          <p:cNvSpPr>
            <a:spLocks noGrp="1"/>
          </p:cNvSpPr>
          <p:nvPr>
            <p:ph type="sldNum" sz="quarter" idx="12"/>
          </p:nvPr>
        </p:nvSpPr>
        <p:spPr/>
        <p:txBody>
          <a:bodyPr/>
          <a:lstStyle/>
          <a:p>
            <a:fld id="{FFF700D2-071F-440E-A3FF-180D34BA4EC8}" type="slidenum">
              <a:rPr lang="en-GB" smtClean="0"/>
              <a:t>38</a:t>
            </a:fld>
            <a:endParaRPr lang="en-GB"/>
          </a:p>
        </p:txBody>
      </p:sp>
    </p:spTree>
    <p:extLst>
      <p:ext uri="{BB962C8B-B14F-4D97-AF65-F5344CB8AC3E}">
        <p14:creationId xmlns:p14="http://schemas.microsoft.com/office/powerpoint/2010/main" val="4147405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B9486-7E3E-4339-B63E-7A87DD9CE6C5}"/>
              </a:ext>
            </a:extLst>
          </p:cNvPr>
          <p:cNvSpPr>
            <a:spLocks noGrp="1"/>
          </p:cNvSpPr>
          <p:nvPr>
            <p:ph type="title"/>
          </p:nvPr>
        </p:nvSpPr>
        <p:spPr/>
        <p:txBody>
          <a:bodyPr/>
          <a:lstStyle/>
          <a:p>
            <a:r>
              <a:rPr lang="en-US" altLang="zh-TW" dirty="0"/>
              <a:t>19.4</a:t>
            </a:r>
            <a:r>
              <a:rPr lang="zh-TW" altLang="en-US" dirty="0"/>
              <a:t> 熱力學中的功</a:t>
            </a:r>
          </a:p>
        </p:txBody>
      </p:sp>
      <p:pic>
        <p:nvPicPr>
          <p:cNvPr id="6" name="內容版面配置區 5">
            <a:extLst>
              <a:ext uri="{FF2B5EF4-FFF2-40B4-BE49-F238E27FC236}">
                <a16:creationId xmlns:a16="http://schemas.microsoft.com/office/drawing/2014/main" id="{307D42E1-429C-40EA-85DD-F009E13C3226}"/>
              </a:ext>
            </a:extLst>
          </p:cNvPr>
          <p:cNvPicPr>
            <a:picLocks noGrp="1" noChangeAspect="1"/>
          </p:cNvPicPr>
          <p:nvPr>
            <p:ph idx="1"/>
          </p:nvPr>
        </p:nvPicPr>
        <p:blipFill>
          <a:blip r:embed="rId2"/>
          <a:stretch>
            <a:fillRect/>
          </a:stretch>
        </p:blipFill>
        <p:spPr>
          <a:xfrm>
            <a:off x="2465737" y="1341438"/>
            <a:ext cx="4212526" cy="5014912"/>
          </a:xfrm>
          <a:prstGeom prst="rect">
            <a:avLst/>
          </a:prstGeom>
        </p:spPr>
      </p:pic>
      <p:sp>
        <p:nvSpPr>
          <p:cNvPr id="4" name="頁尾版面配置區 3">
            <a:extLst>
              <a:ext uri="{FF2B5EF4-FFF2-40B4-BE49-F238E27FC236}">
                <a16:creationId xmlns:a16="http://schemas.microsoft.com/office/drawing/2014/main" id="{C28DA221-E491-4BC9-AA97-92F7CB8691E0}"/>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A0DFAE92-4C00-4E12-81B0-94967D7004D0}"/>
              </a:ext>
            </a:extLst>
          </p:cNvPr>
          <p:cNvSpPr>
            <a:spLocks noGrp="1"/>
          </p:cNvSpPr>
          <p:nvPr>
            <p:ph type="sldNum" sz="quarter" idx="12"/>
          </p:nvPr>
        </p:nvSpPr>
        <p:spPr/>
        <p:txBody>
          <a:bodyPr/>
          <a:lstStyle/>
          <a:p>
            <a:fld id="{FFF700D2-071F-440E-A3FF-180D34BA4EC8}" type="slidenum">
              <a:rPr lang="en-GB" smtClean="0"/>
              <a:t>39</a:t>
            </a:fld>
            <a:endParaRPr lang="en-GB"/>
          </a:p>
        </p:txBody>
      </p:sp>
    </p:spTree>
    <p:extLst>
      <p:ext uri="{BB962C8B-B14F-4D97-AF65-F5344CB8AC3E}">
        <p14:creationId xmlns:p14="http://schemas.microsoft.com/office/powerpoint/2010/main" val="257195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7D1CE2BE-A223-40AE-AA82-3C743C1B45AA}"/>
              </a:ext>
            </a:extLst>
          </p:cNvPr>
          <p:cNvSpPr>
            <a:spLocks noGrp="1"/>
          </p:cNvSpPr>
          <p:nvPr>
            <p:ph type="title"/>
          </p:nvPr>
        </p:nvSpPr>
        <p:spPr/>
        <p:txBody>
          <a:bodyPr>
            <a:normAutofit/>
          </a:bodyPr>
          <a:lstStyle/>
          <a:p>
            <a:r>
              <a:rPr lang="zh-TW" altLang="en-US" dirty="0"/>
              <a:t>本章要點</a:t>
            </a:r>
          </a:p>
        </p:txBody>
      </p:sp>
      <p:sp>
        <p:nvSpPr>
          <p:cNvPr id="3" name="內容版面配置區 2">
            <a:extLst>
              <a:ext uri="{FF2B5EF4-FFF2-40B4-BE49-F238E27FC236}">
                <a16:creationId xmlns:a16="http://schemas.microsoft.com/office/drawing/2014/main" id="{7A4882AB-5EED-47B9-8EFD-0BED16BA7AEC}"/>
              </a:ext>
            </a:extLst>
          </p:cNvPr>
          <p:cNvSpPr>
            <a:spLocks noGrp="1"/>
          </p:cNvSpPr>
          <p:nvPr>
            <p:ph idx="1"/>
          </p:nvPr>
        </p:nvSpPr>
        <p:spPr/>
        <p:txBody>
          <a:bodyPr/>
          <a:lstStyle/>
          <a:p>
            <a:pPr marL="0" indent="0">
              <a:buNone/>
            </a:pPr>
            <a:r>
              <a:rPr lang="en-US" altLang="zh-TW" b="1" dirty="0">
                <a:solidFill>
                  <a:srgbClr val="0070C0"/>
                </a:solidFill>
              </a:rPr>
              <a:t>1. </a:t>
            </a:r>
            <a:r>
              <a:rPr lang="zh-TW" altLang="en-US" b="1" dirty="0">
                <a:solidFill>
                  <a:srgbClr val="0070C0"/>
                </a:solidFill>
              </a:rPr>
              <a:t>熱與內能間的區別。</a:t>
            </a:r>
          </a:p>
          <a:p>
            <a:pPr marL="0" indent="0">
              <a:buNone/>
            </a:pPr>
            <a:r>
              <a:rPr lang="en-US" altLang="zh-TW" b="1" dirty="0">
                <a:solidFill>
                  <a:srgbClr val="0070C0"/>
                </a:solidFill>
              </a:rPr>
              <a:t>2. </a:t>
            </a:r>
            <a:r>
              <a:rPr lang="zh-TW" altLang="en-US" b="1" dirty="0">
                <a:solidFill>
                  <a:srgbClr val="0070C0"/>
                </a:solidFill>
              </a:rPr>
              <a:t>物質比熱的定義。</a:t>
            </a:r>
          </a:p>
          <a:p>
            <a:pPr marL="0" indent="0">
              <a:buNone/>
            </a:pPr>
            <a:r>
              <a:rPr lang="en-US" altLang="zh-TW" b="1" dirty="0">
                <a:solidFill>
                  <a:srgbClr val="0070C0"/>
                </a:solidFill>
              </a:rPr>
              <a:t>3. </a:t>
            </a:r>
            <a:r>
              <a:rPr lang="zh-TW" altLang="en-US" b="1" dirty="0">
                <a:solidFill>
                  <a:srgbClr val="0070C0"/>
                </a:solidFill>
              </a:rPr>
              <a:t>熱力學第一定律系統所作的「功」及其和環境</a:t>
            </a:r>
            <a:br>
              <a:rPr lang="en-US" altLang="zh-TW" b="1" dirty="0">
                <a:solidFill>
                  <a:srgbClr val="0070C0"/>
                </a:solidFill>
              </a:rPr>
            </a:br>
            <a:r>
              <a:rPr lang="en-US" altLang="zh-TW" b="1" dirty="0">
                <a:solidFill>
                  <a:srgbClr val="0070C0"/>
                </a:solidFill>
              </a:rPr>
              <a:t>    </a:t>
            </a:r>
            <a:r>
              <a:rPr lang="zh-TW" altLang="en-US" b="1" dirty="0">
                <a:solidFill>
                  <a:srgbClr val="0070C0"/>
                </a:solidFill>
              </a:rPr>
              <a:t>交換的「熱」與其「內能」的改變間之關連。</a:t>
            </a:r>
          </a:p>
          <a:p>
            <a:pPr marL="0" indent="0">
              <a:buNone/>
            </a:pPr>
            <a:r>
              <a:rPr lang="en-US" altLang="zh-TW" b="1" dirty="0">
                <a:solidFill>
                  <a:srgbClr val="0070C0"/>
                </a:solidFill>
              </a:rPr>
              <a:t>4. </a:t>
            </a:r>
            <a:r>
              <a:rPr lang="zh-TW" altLang="en-US" b="1" dirty="0">
                <a:solidFill>
                  <a:srgbClr val="0070C0"/>
                </a:solidFill>
              </a:rPr>
              <a:t>準靜、等壓、等溫及絕熱過程時，狀態的變化。</a:t>
            </a:r>
          </a:p>
          <a:p>
            <a:pPr marL="0" indent="0">
              <a:buNone/>
            </a:pPr>
            <a:r>
              <a:rPr lang="en-US" altLang="zh-TW" b="1" dirty="0">
                <a:solidFill>
                  <a:srgbClr val="0070C0"/>
                </a:solidFill>
              </a:rPr>
              <a:t>5. </a:t>
            </a:r>
            <a:r>
              <a:rPr lang="zh-TW" altLang="en-US" b="1" dirty="0">
                <a:solidFill>
                  <a:srgbClr val="0070C0"/>
                </a:solidFill>
              </a:rPr>
              <a:t>熱是由傳導、對流及輻射等方式傳播。</a:t>
            </a:r>
          </a:p>
          <a:p>
            <a:pPr marL="0" indent="0">
              <a:buNone/>
            </a:pPr>
            <a:endParaRPr lang="zh-TW" altLang="en-US" b="1" dirty="0">
              <a:solidFill>
                <a:srgbClr val="0070C0"/>
              </a:solidFill>
            </a:endParaRPr>
          </a:p>
        </p:txBody>
      </p:sp>
      <p:sp>
        <p:nvSpPr>
          <p:cNvPr id="4" name="頁尾版面配置區 3">
            <a:extLst>
              <a:ext uri="{FF2B5EF4-FFF2-40B4-BE49-F238E27FC236}">
                <a16:creationId xmlns:a16="http://schemas.microsoft.com/office/drawing/2014/main" id="{70445012-1906-41C5-8F20-D3AFCC82B9BB}"/>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AE285C4-9B81-4A5E-9AA8-4B135E6D6C1D}"/>
              </a:ext>
            </a:extLst>
          </p:cNvPr>
          <p:cNvSpPr>
            <a:spLocks noGrp="1"/>
          </p:cNvSpPr>
          <p:nvPr>
            <p:ph type="sldNum" sz="quarter" idx="12"/>
          </p:nvPr>
        </p:nvSpPr>
        <p:spPr/>
        <p:txBody>
          <a:bodyPr/>
          <a:lstStyle/>
          <a:p>
            <a:fld id="{FFF700D2-071F-440E-A3FF-180D34BA4EC8}" type="slidenum">
              <a:rPr lang="en-GB" smtClean="0"/>
              <a:pPr/>
              <a:t>4</a:t>
            </a:fld>
            <a:endParaRPr lang="en-GB"/>
          </a:p>
        </p:txBody>
      </p:sp>
    </p:spTree>
    <p:extLst>
      <p:ext uri="{BB962C8B-B14F-4D97-AF65-F5344CB8AC3E}">
        <p14:creationId xmlns:p14="http://schemas.microsoft.com/office/powerpoint/2010/main" val="1456935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6C131DD-4C14-488A-B513-615441A5CCB9}"/>
              </a:ext>
            </a:extLst>
          </p:cNvPr>
          <p:cNvSpPr>
            <a:spLocks noGrp="1"/>
          </p:cNvSpPr>
          <p:nvPr>
            <p:ph type="title"/>
          </p:nvPr>
        </p:nvSpPr>
        <p:spPr/>
        <p:txBody>
          <a:bodyPr/>
          <a:lstStyle/>
          <a:p>
            <a:r>
              <a:rPr lang="en-US" altLang="zh-TW" dirty="0"/>
              <a:t>19.4</a:t>
            </a:r>
            <a:r>
              <a:rPr lang="zh-TW" altLang="en-US" dirty="0"/>
              <a:t> 熱力學中的功</a:t>
            </a:r>
          </a:p>
        </p:txBody>
      </p:sp>
      <p:sp>
        <p:nvSpPr>
          <p:cNvPr id="7" name="內容版面配置區 6">
            <a:extLst>
              <a:ext uri="{FF2B5EF4-FFF2-40B4-BE49-F238E27FC236}">
                <a16:creationId xmlns:a16="http://schemas.microsoft.com/office/drawing/2014/main" id="{912A844A-793E-400F-938C-8C1012F259CA}"/>
              </a:ext>
            </a:extLst>
          </p:cNvPr>
          <p:cNvSpPr>
            <a:spLocks noGrp="1"/>
          </p:cNvSpPr>
          <p:nvPr>
            <p:ph sz="half" idx="1"/>
          </p:nvPr>
        </p:nvSpPr>
        <p:spPr>
          <a:xfrm>
            <a:off x="457200" y="1340768"/>
            <a:ext cx="4978896" cy="5040560"/>
          </a:xfrm>
        </p:spPr>
        <p:txBody>
          <a:bodyPr>
            <a:normAutofit/>
          </a:bodyPr>
          <a:lstStyle/>
          <a:p>
            <a:pPr>
              <a:buNone/>
            </a:pPr>
            <a:r>
              <a:rPr lang="zh-TW" altLang="en-US" sz="3200" b="1" dirty="0">
                <a:solidFill>
                  <a:schemeClr val="accent6"/>
                </a:solidFill>
              </a:rPr>
              <a:t>等溫時的功</a:t>
            </a:r>
            <a:endParaRPr lang="en-US" altLang="zh-TW" sz="3200" b="1" dirty="0">
              <a:solidFill>
                <a:schemeClr val="accent6"/>
              </a:solidFill>
            </a:endParaRPr>
          </a:p>
          <a:p>
            <a:r>
              <a:rPr lang="zh-TW" altLang="en-US" dirty="0"/>
              <a:t>在等溫</a:t>
            </a:r>
            <a:r>
              <a:rPr lang="en-US" altLang="zh-TW" dirty="0"/>
              <a:t>(isothermal)</a:t>
            </a:r>
            <a:r>
              <a:rPr lang="zh-TW" altLang="en-US" dirty="0"/>
              <a:t>過程中，系統與溫度為 </a:t>
            </a:r>
            <a:r>
              <a:rPr lang="en-US" altLang="zh-TW" i="1" dirty="0"/>
              <a:t>T </a:t>
            </a:r>
            <a:r>
              <a:rPr lang="zh-TW" altLang="en-US" dirty="0"/>
              <a:t>的單一熱庫保持接觸。系統在溫度固定時膨脹，在 </a:t>
            </a:r>
            <a:r>
              <a:rPr lang="en-US" altLang="zh-TW" i="1" dirty="0"/>
              <a:t>PV </a:t>
            </a:r>
            <a:r>
              <a:rPr lang="zh-TW" altLang="en-US" dirty="0"/>
              <a:t>圖中所遵循的路徑，稱為等溫線。</a:t>
            </a:r>
            <a:endParaRPr lang="en-US" altLang="zh-TW" dirty="0"/>
          </a:p>
          <a:p>
            <a:r>
              <a:rPr lang="zh-TW" altLang="en-US" dirty="0"/>
              <a:t>準靜膨脹</a:t>
            </a:r>
            <a:r>
              <a:rPr lang="en-US" altLang="zh-TW" dirty="0"/>
              <a:t>(</a:t>
            </a:r>
            <a:r>
              <a:rPr lang="zh-TW" altLang="en-US" dirty="0"/>
              <a:t>在此過程中，熱力學變數均有明確值</a:t>
            </a:r>
            <a:r>
              <a:rPr lang="en-US" altLang="zh-TW" dirty="0"/>
              <a:t>)</a:t>
            </a:r>
            <a:r>
              <a:rPr lang="zh-TW" altLang="en-US" dirty="0"/>
              <a:t>，使系統沿圖 </a:t>
            </a:r>
            <a:r>
              <a:rPr lang="en-US" altLang="zh-TW" dirty="0"/>
              <a:t>19.8 </a:t>
            </a:r>
            <a:r>
              <a:rPr lang="zh-TW" altLang="en-US" dirty="0"/>
              <a:t>中的等溫線，從狀態 </a:t>
            </a:r>
            <a:r>
              <a:rPr lang="en-US" altLang="zh-TW" dirty="0" err="1"/>
              <a:t>i</a:t>
            </a:r>
            <a:r>
              <a:rPr lang="en-US" altLang="zh-TW" dirty="0"/>
              <a:t> </a:t>
            </a:r>
            <a:r>
              <a:rPr lang="zh-TW" altLang="en-US" dirty="0"/>
              <a:t>到達狀態 </a:t>
            </a:r>
            <a:r>
              <a:rPr lang="en-US" altLang="zh-TW" i="1" dirty="0"/>
              <a:t>f</a:t>
            </a:r>
            <a:r>
              <a:rPr lang="zh-TW" altLang="en-US" dirty="0"/>
              <a:t>。</a:t>
            </a:r>
          </a:p>
        </p:txBody>
      </p:sp>
      <p:pic>
        <p:nvPicPr>
          <p:cNvPr id="9" name="內容版面配置區 8">
            <a:extLst>
              <a:ext uri="{FF2B5EF4-FFF2-40B4-BE49-F238E27FC236}">
                <a16:creationId xmlns:a16="http://schemas.microsoft.com/office/drawing/2014/main" id="{C2D03259-F39F-439F-A61C-3BEC135206EF}"/>
              </a:ext>
            </a:extLst>
          </p:cNvPr>
          <p:cNvPicPr>
            <a:picLocks noGrp="1" noChangeAspect="1"/>
          </p:cNvPicPr>
          <p:nvPr>
            <p:ph sz="half" idx="2"/>
          </p:nvPr>
        </p:nvPicPr>
        <p:blipFill>
          <a:blip r:embed="rId2"/>
          <a:stretch>
            <a:fillRect/>
          </a:stretch>
        </p:blipFill>
        <p:spPr>
          <a:xfrm>
            <a:off x="5508104" y="1814603"/>
            <a:ext cx="3387090" cy="3820477"/>
          </a:xfrm>
          <a:prstGeom prst="rect">
            <a:avLst/>
          </a:prstGeom>
        </p:spPr>
      </p:pic>
      <p:sp>
        <p:nvSpPr>
          <p:cNvPr id="4" name="頁尾版面配置區 3">
            <a:extLst>
              <a:ext uri="{FF2B5EF4-FFF2-40B4-BE49-F238E27FC236}">
                <a16:creationId xmlns:a16="http://schemas.microsoft.com/office/drawing/2014/main" id="{0FAB29B9-163E-4F2A-98CA-8C61537D2F72}"/>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EFA5E06E-FF33-406D-B18B-CB50A274AFEA}"/>
              </a:ext>
            </a:extLst>
          </p:cNvPr>
          <p:cNvSpPr>
            <a:spLocks noGrp="1"/>
          </p:cNvSpPr>
          <p:nvPr>
            <p:ph type="sldNum" sz="quarter" idx="12"/>
          </p:nvPr>
        </p:nvSpPr>
        <p:spPr/>
        <p:txBody>
          <a:bodyPr/>
          <a:lstStyle/>
          <a:p>
            <a:fld id="{FFF700D2-071F-440E-A3FF-180D34BA4EC8}" type="slidenum">
              <a:rPr lang="en-GB" smtClean="0"/>
              <a:t>40</a:t>
            </a:fld>
            <a:endParaRPr lang="en-GB"/>
          </a:p>
        </p:txBody>
      </p:sp>
    </p:spTree>
    <p:extLst>
      <p:ext uri="{BB962C8B-B14F-4D97-AF65-F5344CB8AC3E}">
        <p14:creationId xmlns:p14="http://schemas.microsoft.com/office/powerpoint/2010/main" val="2381162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8354EC-673E-4642-8410-0D3A13B5D3B5}"/>
              </a:ext>
            </a:extLst>
          </p:cNvPr>
          <p:cNvSpPr>
            <a:spLocks noGrp="1"/>
          </p:cNvSpPr>
          <p:nvPr>
            <p:ph type="title"/>
          </p:nvPr>
        </p:nvSpPr>
        <p:spPr/>
        <p:txBody>
          <a:bodyPr/>
          <a:lstStyle/>
          <a:p>
            <a:r>
              <a:rPr lang="en-US" altLang="zh-TW" dirty="0"/>
              <a:t>19.4</a:t>
            </a:r>
            <a:r>
              <a:rPr lang="zh-TW" altLang="en-US" dirty="0"/>
              <a:t> 熱力學中的功</a:t>
            </a:r>
          </a:p>
        </p:txBody>
      </p:sp>
      <p:sp>
        <p:nvSpPr>
          <p:cNvPr id="3" name="內容版面配置區 2">
            <a:extLst>
              <a:ext uri="{FF2B5EF4-FFF2-40B4-BE49-F238E27FC236}">
                <a16:creationId xmlns:a16="http://schemas.microsoft.com/office/drawing/2014/main" id="{52C198C4-6241-4EE7-8D72-4D1C9781648E}"/>
              </a:ext>
            </a:extLst>
          </p:cNvPr>
          <p:cNvSpPr>
            <a:spLocks noGrp="1"/>
          </p:cNvSpPr>
          <p:nvPr>
            <p:ph idx="1"/>
          </p:nvPr>
        </p:nvSpPr>
        <p:spPr/>
        <p:txBody>
          <a:bodyPr/>
          <a:lstStyle/>
          <a:p>
            <a:r>
              <a:rPr lang="zh-TW" altLang="en-US" dirty="0"/>
              <a:t>要計算積分， 必需知道壓力隨體積如何改變。在理想氣體的特殊情況下，由 </a:t>
            </a:r>
            <a:r>
              <a:rPr lang="en-US" altLang="zh-TW" dirty="0"/>
              <a:t>18.2 </a:t>
            </a:r>
            <a:r>
              <a:rPr lang="zh-TW" altLang="en-US" dirty="0"/>
              <a:t>式得知 </a:t>
            </a:r>
            <a:r>
              <a:rPr lang="en-US" altLang="zh-TW" i="1" dirty="0"/>
              <a:t>PV </a:t>
            </a:r>
            <a:r>
              <a:rPr lang="en-US" altLang="zh-TW" dirty="0"/>
              <a:t>=</a:t>
            </a:r>
            <a:r>
              <a:rPr lang="en-US" altLang="zh-TW" i="1" dirty="0"/>
              <a:t> </a:t>
            </a:r>
            <a:r>
              <a:rPr lang="en-US" altLang="zh-TW" i="1" dirty="0" err="1"/>
              <a:t>nRT</a:t>
            </a:r>
            <a:r>
              <a:rPr lang="zh-TW" altLang="en-US" dirty="0"/>
              <a:t>；因此得 </a:t>
            </a:r>
            <a:r>
              <a:rPr lang="en-US" altLang="zh-TW" i="1" dirty="0"/>
              <a:t>P </a:t>
            </a:r>
            <a:r>
              <a:rPr lang="en-US" altLang="zh-TW" dirty="0"/>
              <a:t>= </a:t>
            </a:r>
            <a:r>
              <a:rPr lang="en-US" altLang="zh-TW" i="1" dirty="0" err="1"/>
              <a:t>nRT</a:t>
            </a:r>
            <a:r>
              <a:rPr lang="en-US" altLang="zh-TW" dirty="0"/>
              <a:t>/</a:t>
            </a:r>
            <a:r>
              <a:rPr lang="en-US" altLang="zh-TW" i="1" dirty="0"/>
              <a:t>V</a:t>
            </a:r>
            <a:r>
              <a:rPr lang="zh-TW" altLang="en-US" dirty="0"/>
              <a:t>。因</a:t>
            </a:r>
            <a:r>
              <a:rPr lang="zh-TW" altLang="en-US" i="1" dirty="0"/>
              <a:t> </a:t>
            </a:r>
            <a:r>
              <a:rPr lang="en-US" altLang="zh-TW" i="1" dirty="0"/>
              <a:t>T </a:t>
            </a:r>
            <a:r>
              <a:rPr lang="zh-TW" altLang="en-US" dirty="0"/>
              <a:t>為常數，可由 </a:t>
            </a:r>
            <a:r>
              <a:rPr lang="en-US" altLang="zh-TW" dirty="0"/>
              <a:t>19.8 </a:t>
            </a:r>
            <a:r>
              <a:rPr lang="zh-TW" altLang="en-US" dirty="0"/>
              <a:t>式之積分內移出</a:t>
            </a:r>
            <a:br>
              <a:rPr lang="en-US" altLang="zh-TW" dirty="0"/>
            </a:br>
            <a:br>
              <a:rPr lang="en-US" altLang="zh-TW" dirty="0"/>
            </a:br>
            <a:br>
              <a:rPr lang="en-US" altLang="zh-TW" dirty="0"/>
            </a:br>
            <a:br>
              <a:rPr lang="en-US" altLang="zh-TW" dirty="0"/>
            </a:br>
            <a:r>
              <a:rPr lang="zh-TW" altLang="en-US" dirty="0"/>
              <a:t>其中我們利用到 ∫ </a:t>
            </a:r>
            <a:r>
              <a:rPr lang="en-US" altLang="zh-TW" i="1" dirty="0"/>
              <a:t>dx</a:t>
            </a:r>
            <a:r>
              <a:rPr lang="en-US" altLang="zh-TW" dirty="0"/>
              <a:t>/</a:t>
            </a:r>
            <a:r>
              <a:rPr lang="en-US" altLang="zh-TW" i="1" dirty="0"/>
              <a:t>x </a:t>
            </a:r>
            <a:r>
              <a:rPr lang="en-US" altLang="zh-TW" dirty="0"/>
              <a:t>= ln </a:t>
            </a:r>
            <a:r>
              <a:rPr lang="en-US" altLang="zh-TW" i="1" dirty="0"/>
              <a:t>x </a:t>
            </a:r>
            <a:r>
              <a:rPr lang="zh-TW" altLang="en-US" i="1" dirty="0"/>
              <a:t>及 </a:t>
            </a:r>
            <a:r>
              <a:rPr lang="en-US" altLang="zh-TW" i="1" dirty="0"/>
              <a:t>ln B </a:t>
            </a:r>
            <a:r>
              <a:rPr lang="en-US" altLang="zh-TW" dirty="0"/>
              <a:t>− ln </a:t>
            </a:r>
            <a:r>
              <a:rPr lang="en-US" altLang="zh-TW" i="1" dirty="0"/>
              <a:t>A </a:t>
            </a:r>
            <a:r>
              <a:rPr lang="en-US" altLang="zh-TW" dirty="0"/>
              <a:t>= ln(</a:t>
            </a:r>
            <a:r>
              <a:rPr lang="en-US" altLang="zh-TW" i="1" dirty="0"/>
              <a:t>B</a:t>
            </a:r>
            <a:r>
              <a:rPr lang="en-US" altLang="zh-TW" dirty="0"/>
              <a:t>/</a:t>
            </a:r>
            <a:r>
              <a:rPr lang="en-US" altLang="zh-TW" i="1" dirty="0"/>
              <a:t>A</a:t>
            </a:r>
            <a:r>
              <a:rPr lang="en-US" altLang="zh-TW" dirty="0"/>
              <a:t>)</a:t>
            </a:r>
            <a:r>
              <a:rPr lang="zh-TW" altLang="en-US" dirty="0"/>
              <a:t>。等溫時所作的功與末體積和初體積的比值有關。</a:t>
            </a:r>
          </a:p>
        </p:txBody>
      </p:sp>
      <p:sp>
        <p:nvSpPr>
          <p:cNvPr id="4" name="頁尾版面配置區 3">
            <a:extLst>
              <a:ext uri="{FF2B5EF4-FFF2-40B4-BE49-F238E27FC236}">
                <a16:creationId xmlns:a16="http://schemas.microsoft.com/office/drawing/2014/main" id="{8B9A8502-5DCE-4B33-8769-07775CA64071}"/>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2B14A604-E521-46CC-8F69-5DE3981AA3CE}"/>
              </a:ext>
            </a:extLst>
          </p:cNvPr>
          <p:cNvSpPr>
            <a:spLocks noGrp="1"/>
          </p:cNvSpPr>
          <p:nvPr>
            <p:ph type="sldNum" sz="quarter" idx="12"/>
          </p:nvPr>
        </p:nvSpPr>
        <p:spPr/>
        <p:txBody>
          <a:bodyPr/>
          <a:lstStyle/>
          <a:p>
            <a:fld id="{FFF700D2-071F-440E-A3FF-180D34BA4EC8}" type="slidenum">
              <a:rPr lang="en-GB" smtClean="0"/>
              <a:t>41</a:t>
            </a:fld>
            <a:endParaRPr lang="en-GB"/>
          </a:p>
        </p:txBody>
      </p:sp>
      <p:pic>
        <p:nvPicPr>
          <p:cNvPr id="6" name="圖片 5">
            <a:extLst>
              <a:ext uri="{FF2B5EF4-FFF2-40B4-BE49-F238E27FC236}">
                <a16:creationId xmlns:a16="http://schemas.microsoft.com/office/drawing/2014/main" id="{87110F8F-854B-4E88-B367-305B5A7D45B0}"/>
              </a:ext>
            </a:extLst>
          </p:cNvPr>
          <p:cNvPicPr>
            <a:picLocks noChangeAspect="1"/>
          </p:cNvPicPr>
          <p:nvPr/>
        </p:nvPicPr>
        <p:blipFill>
          <a:blip r:embed="rId2"/>
          <a:stretch>
            <a:fillRect/>
          </a:stretch>
        </p:blipFill>
        <p:spPr>
          <a:xfrm>
            <a:off x="899592" y="3421701"/>
            <a:ext cx="6974205" cy="826770"/>
          </a:xfrm>
          <a:prstGeom prst="rect">
            <a:avLst/>
          </a:prstGeom>
        </p:spPr>
      </p:pic>
    </p:spTree>
    <p:extLst>
      <p:ext uri="{BB962C8B-B14F-4D97-AF65-F5344CB8AC3E}">
        <p14:creationId xmlns:p14="http://schemas.microsoft.com/office/powerpoint/2010/main" val="360667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217F771-6911-4901-BE2A-BE9147C9D322}"/>
              </a:ext>
            </a:extLst>
          </p:cNvPr>
          <p:cNvSpPr>
            <a:spLocks noGrp="1"/>
          </p:cNvSpPr>
          <p:nvPr>
            <p:ph type="title"/>
          </p:nvPr>
        </p:nvSpPr>
        <p:spPr/>
        <p:txBody>
          <a:bodyPr/>
          <a:lstStyle/>
          <a:p>
            <a:r>
              <a:rPr lang="zh-TW" altLang="en-US" dirty="0"/>
              <a:t>例題 </a:t>
            </a:r>
            <a:r>
              <a:rPr lang="en-US" altLang="zh-TW" dirty="0"/>
              <a:t>19.3</a:t>
            </a:r>
            <a:endParaRPr lang="zh-TW" altLang="en-US" dirty="0"/>
          </a:p>
        </p:txBody>
      </p:sp>
      <p:sp>
        <p:nvSpPr>
          <p:cNvPr id="7" name="文字版面配置區 6">
            <a:extLst>
              <a:ext uri="{FF2B5EF4-FFF2-40B4-BE49-F238E27FC236}">
                <a16:creationId xmlns:a16="http://schemas.microsoft.com/office/drawing/2014/main" id="{4EBB5096-0665-4D01-BC77-1DC2806C57B3}"/>
              </a:ext>
            </a:extLst>
          </p:cNvPr>
          <p:cNvSpPr>
            <a:spLocks noGrp="1"/>
          </p:cNvSpPr>
          <p:nvPr>
            <p:ph type="body" idx="1"/>
          </p:nvPr>
        </p:nvSpPr>
        <p:spPr/>
        <p:txBody>
          <a:bodyPr/>
          <a:lstStyle/>
          <a:p>
            <a:r>
              <a:rPr lang="zh-TW" altLang="en-US" dirty="0"/>
              <a:t>初溫為</a:t>
            </a:r>
            <a:r>
              <a:rPr lang="en-US" altLang="zh-TW" dirty="0" err="1"/>
              <a:t>20°C</a:t>
            </a:r>
            <a:r>
              <a:rPr lang="en-US" altLang="zh-TW" dirty="0"/>
              <a:t> </a:t>
            </a:r>
            <a:r>
              <a:rPr lang="zh-TW" altLang="en-US" dirty="0"/>
              <a:t>的氦</a:t>
            </a:r>
            <a:r>
              <a:rPr lang="en-US" altLang="zh-TW" dirty="0"/>
              <a:t>3 moles</a:t>
            </a:r>
            <a:r>
              <a:rPr lang="zh-TW" altLang="en-US" dirty="0"/>
              <a:t>，壓力為</a:t>
            </a:r>
            <a:r>
              <a:rPr lang="en-US" altLang="zh-TW" dirty="0"/>
              <a:t>1 atm</a:t>
            </a:r>
            <a:r>
              <a:rPr lang="zh-TW" altLang="en-US" dirty="0"/>
              <a:t>。若體積加倍，則氣體所作的功為何？</a:t>
            </a:r>
            <a:r>
              <a:rPr lang="en-US" altLang="zh-TW" dirty="0"/>
              <a:t>(a) </a:t>
            </a:r>
            <a:r>
              <a:rPr lang="zh-TW" altLang="en-US" dirty="0"/>
              <a:t>壓力保持一定，或</a:t>
            </a:r>
            <a:r>
              <a:rPr lang="en-US" altLang="zh-TW" dirty="0"/>
              <a:t>(b) </a:t>
            </a:r>
            <a:r>
              <a:rPr lang="zh-TW" altLang="en-US" dirty="0"/>
              <a:t>等溫時？</a:t>
            </a:r>
          </a:p>
          <a:p>
            <a:endParaRPr lang="zh-TW" altLang="en-US" dirty="0"/>
          </a:p>
        </p:txBody>
      </p:sp>
      <p:sp>
        <p:nvSpPr>
          <p:cNvPr id="4" name="頁尾版面配置區 3">
            <a:extLst>
              <a:ext uri="{FF2B5EF4-FFF2-40B4-BE49-F238E27FC236}">
                <a16:creationId xmlns:a16="http://schemas.microsoft.com/office/drawing/2014/main" id="{24EFA14D-498C-480A-BF85-0CDE5B8824C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2B1FA3FE-C3F1-40F4-A64C-210DFAAF8CDC}"/>
              </a:ext>
            </a:extLst>
          </p:cNvPr>
          <p:cNvSpPr>
            <a:spLocks noGrp="1"/>
          </p:cNvSpPr>
          <p:nvPr>
            <p:ph type="sldNum" sz="quarter" idx="12"/>
          </p:nvPr>
        </p:nvSpPr>
        <p:spPr/>
        <p:txBody>
          <a:bodyPr/>
          <a:lstStyle/>
          <a:p>
            <a:fld id="{FFF700D2-071F-440E-A3FF-180D34BA4EC8}" type="slidenum">
              <a:rPr lang="en-GB" smtClean="0"/>
              <a:t>42</a:t>
            </a:fld>
            <a:endParaRPr lang="en-GB"/>
          </a:p>
        </p:txBody>
      </p:sp>
      <p:sp>
        <p:nvSpPr>
          <p:cNvPr id="8" name="箭號: 有線條的向右箭號 7">
            <a:hlinkClick r:id="rId2" action="ppaction://hlinkfile"/>
            <a:extLst>
              <a:ext uri="{FF2B5EF4-FFF2-40B4-BE49-F238E27FC236}">
                <a16:creationId xmlns:a16="http://schemas.microsoft.com/office/drawing/2014/main" id="{7C57D822-331C-4A59-A43C-166FE8BC40FD}"/>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462217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2F6CF9-1811-47DC-A506-62C2AF101123}"/>
              </a:ext>
            </a:extLst>
          </p:cNvPr>
          <p:cNvSpPr>
            <a:spLocks noGrp="1"/>
          </p:cNvSpPr>
          <p:nvPr>
            <p:ph type="title"/>
          </p:nvPr>
        </p:nvSpPr>
        <p:spPr/>
        <p:txBody>
          <a:bodyPr/>
          <a:lstStyle/>
          <a:p>
            <a:r>
              <a:rPr lang="zh-TW" altLang="en-US" dirty="0"/>
              <a:t>練習題</a:t>
            </a:r>
            <a:r>
              <a:rPr lang="en-US" altLang="zh-TW" dirty="0"/>
              <a:t>2</a:t>
            </a:r>
            <a:endParaRPr lang="zh-TW" altLang="en-US" dirty="0"/>
          </a:p>
        </p:txBody>
      </p:sp>
      <p:sp>
        <p:nvSpPr>
          <p:cNvPr id="7" name="文字版面配置區 6">
            <a:extLst>
              <a:ext uri="{FF2B5EF4-FFF2-40B4-BE49-F238E27FC236}">
                <a16:creationId xmlns:a16="http://schemas.microsoft.com/office/drawing/2014/main" id="{334C8C47-27A8-46C2-BF17-C39574774D57}"/>
              </a:ext>
            </a:extLst>
          </p:cNvPr>
          <p:cNvSpPr>
            <a:spLocks noGrp="1"/>
          </p:cNvSpPr>
          <p:nvPr>
            <p:ph type="body" idx="1"/>
          </p:nvPr>
        </p:nvSpPr>
        <p:spPr/>
        <p:txBody>
          <a:bodyPr/>
          <a:lstStyle/>
          <a:p>
            <a:r>
              <a:rPr lang="zh-TW" altLang="en-US" dirty="0"/>
              <a:t>在例題</a:t>
            </a:r>
            <a:r>
              <a:rPr lang="en-US" altLang="zh-TW" dirty="0"/>
              <a:t>19.3 </a:t>
            </a:r>
            <a:r>
              <a:rPr lang="zh-TW" altLang="en-US" dirty="0"/>
              <a:t>的</a:t>
            </a:r>
            <a:r>
              <a:rPr lang="en-US" altLang="zh-TW" dirty="0"/>
              <a:t>(a) </a:t>
            </a:r>
            <a:r>
              <a:rPr lang="zh-TW" altLang="en-US" dirty="0"/>
              <a:t>部分中，氣體最後的溫度為何？</a:t>
            </a:r>
          </a:p>
          <a:p>
            <a:endParaRPr lang="zh-TW" altLang="en-US" dirty="0"/>
          </a:p>
        </p:txBody>
      </p:sp>
      <p:sp>
        <p:nvSpPr>
          <p:cNvPr id="4" name="頁尾版面配置區 3">
            <a:extLst>
              <a:ext uri="{FF2B5EF4-FFF2-40B4-BE49-F238E27FC236}">
                <a16:creationId xmlns:a16="http://schemas.microsoft.com/office/drawing/2014/main" id="{8E2BB501-3900-468D-98AC-751FC9FCF8F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95B25560-CD96-46A5-BDE7-E9C415CA66F4}"/>
              </a:ext>
            </a:extLst>
          </p:cNvPr>
          <p:cNvSpPr>
            <a:spLocks noGrp="1"/>
          </p:cNvSpPr>
          <p:nvPr>
            <p:ph type="sldNum" sz="quarter" idx="12"/>
          </p:nvPr>
        </p:nvSpPr>
        <p:spPr/>
        <p:txBody>
          <a:bodyPr/>
          <a:lstStyle/>
          <a:p>
            <a:fld id="{FFF700D2-071F-440E-A3FF-180D34BA4EC8}" type="slidenum">
              <a:rPr lang="en-GB" smtClean="0"/>
              <a:t>43</a:t>
            </a:fld>
            <a:endParaRPr lang="en-GB"/>
          </a:p>
        </p:txBody>
      </p:sp>
    </p:spTree>
    <p:extLst>
      <p:ext uri="{BB962C8B-B14F-4D97-AF65-F5344CB8AC3E}">
        <p14:creationId xmlns:p14="http://schemas.microsoft.com/office/powerpoint/2010/main" val="263806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3AA5BA-E452-4964-BB03-EDEF7723AD47}"/>
              </a:ext>
            </a:extLst>
          </p:cNvPr>
          <p:cNvSpPr>
            <a:spLocks noGrp="1"/>
          </p:cNvSpPr>
          <p:nvPr>
            <p:ph type="title"/>
          </p:nvPr>
        </p:nvSpPr>
        <p:spPr/>
        <p:txBody>
          <a:bodyPr/>
          <a:lstStyle/>
          <a:p>
            <a:r>
              <a:rPr lang="en-US" altLang="zh-TW" dirty="0"/>
              <a:t>19.5</a:t>
            </a:r>
            <a:r>
              <a:rPr lang="zh-TW" altLang="en-US" dirty="0"/>
              <a:t> 熱力學第一定律</a:t>
            </a:r>
          </a:p>
        </p:txBody>
      </p:sp>
      <p:sp>
        <p:nvSpPr>
          <p:cNvPr id="9" name="內容版面配置區 8">
            <a:extLst>
              <a:ext uri="{FF2B5EF4-FFF2-40B4-BE49-F238E27FC236}">
                <a16:creationId xmlns:a16="http://schemas.microsoft.com/office/drawing/2014/main" id="{1213306C-6605-4355-9D62-7DB07448F09A}"/>
              </a:ext>
            </a:extLst>
          </p:cNvPr>
          <p:cNvSpPr>
            <a:spLocks noGrp="1"/>
          </p:cNvSpPr>
          <p:nvPr>
            <p:ph idx="1"/>
          </p:nvPr>
        </p:nvSpPr>
        <p:spPr/>
        <p:txBody>
          <a:bodyPr/>
          <a:lstStyle/>
          <a:p>
            <a:pPr>
              <a:lnSpc>
                <a:spcPts val="3600"/>
              </a:lnSpc>
            </a:pPr>
            <a:r>
              <a:rPr lang="zh-TW" altLang="en-US" dirty="0"/>
              <a:t>考慮被活塞封閉在汽缸內的氣體系統，假設此系統從 </a:t>
            </a:r>
            <a:r>
              <a:rPr lang="en-US" altLang="zh-TW" i="1" dirty="0"/>
              <a:t>P</a:t>
            </a:r>
            <a:r>
              <a:rPr lang="en-US" altLang="zh-TW" baseline="-25000" dirty="0"/>
              <a:t>i</a:t>
            </a:r>
            <a:r>
              <a:rPr lang="zh-TW" altLang="en-US" dirty="0"/>
              <a:t>、</a:t>
            </a:r>
            <a:r>
              <a:rPr lang="en-US" altLang="zh-TW" i="1" dirty="0"/>
              <a:t>V</a:t>
            </a:r>
            <a:r>
              <a:rPr lang="en-US" altLang="zh-TW" baseline="-25000" dirty="0"/>
              <a:t>i</a:t>
            </a:r>
            <a:r>
              <a:rPr lang="zh-TW" altLang="en-US" dirty="0"/>
              <a:t>、</a:t>
            </a:r>
            <a:r>
              <a:rPr lang="en-US" altLang="zh-TW" i="1" dirty="0" err="1"/>
              <a:t>T</a:t>
            </a:r>
            <a:r>
              <a:rPr lang="en-US" altLang="zh-TW" baseline="-25000" dirty="0" err="1"/>
              <a:t>i</a:t>
            </a:r>
            <a:r>
              <a:rPr lang="en-US" altLang="zh-TW" i="1" dirty="0"/>
              <a:t> </a:t>
            </a:r>
            <a:r>
              <a:rPr lang="zh-TW" altLang="en-US" dirty="0"/>
              <a:t>的起始狀態，經準靜過程而到達 </a:t>
            </a:r>
            <a:r>
              <a:rPr lang="en-US" altLang="zh-TW" i="1" dirty="0" err="1"/>
              <a:t>P</a:t>
            </a:r>
            <a:r>
              <a:rPr lang="en-US" altLang="zh-TW" baseline="-25000" dirty="0" err="1"/>
              <a:t>f</a:t>
            </a:r>
            <a:r>
              <a:rPr lang="zh-TW" altLang="en-US" dirty="0"/>
              <a:t>、</a:t>
            </a:r>
            <a:r>
              <a:rPr lang="en-US" altLang="zh-TW" i="1" dirty="0" err="1"/>
              <a:t>V</a:t>
            </a:r>
            <a:r>
              <a:rPr lang="en-US" altLang="zh-TW" baseline="-25000" dirty="0" err="1"/>
              <a:t>f</a:t>
            </a:r>
            <a:r>
              <a:rPr lang="zh-TW" altLang="en-US" dirty="0"/>
              <a:t>、</a:t>
            </a:r>
            <a:r>
              <a:rPr lang="en-US" altLang="zh-TW" i="1" dirty="0" err="1"/>
              <a:t>T</a:t>
            </a:r>
            <a:r>
              <a:rPr lang="en-US" altLang="zh-TW" baseline="-25000" dirty="0" err="1"/>
              <a:t>f</a:t>
            </a:r>
            <a:r>
              <a:rPr lang="zh-TW" altLang="en-US" dirty="0"/>
              <a:t>的終了狀態。讓系統依序與一連串溫度相差甚少的熱庫達到平衡。在每一步驟中，量取所作的功及交換的熱。</a:t>
            </a:r>
            <a:endParaRPr lang="en-US" altLang="zh-TW" dirty="0"/>
          </a:p>
          <a:p>
            <a:r>
              <a:rPr lang="zh-TW" altLang="en-US" dirty="0"/>
              <a:t>我們發現無論是所作的總功 </a:t>
            </a:r>
            <a:r>
              <a:rPr lang="en-US" altLang="zh-TW" i="1" dirty="0"/>
              <a:t>W</a:t>
            </a:r>
            <a:r>
              <a:rPr lang="zh-TW" altLang="en-US" dirty="0"/>
              <a:t>，或是傳入傳出此系統的總熱量 </a:t>
            </a:r>
            <a:r>
              <a:rPr lang="en-US" altLang="zh-TW" i="1" dirty="0"/>
              <a:t>Q</a:t>
            </a:r>
            <a:r>
              <a:rPr lang="zh-TW" altLang="en-US" dirty="0"/>
              <a:t>，均與所採取的熱力學過程的路徑有關。然而，對一定的起始狀態及最終狀態間所有的路徑而言，兩者的差 </a:t>
            </a:r>
            <a:r>
              <a:rPr lang="en-US" altLang="zh-TW" i="1" dirty="0"/>
              <a:t>Q </a:t>
            </a:r>
            <a:r>
              <a:rPr lang="en-US" altLang="zh-TW" dirty="0"/>
              <a:t>− </a:t>
            </a:r>
            <a:r>
              <a:rPr lang="en-US" altLang="zh-TW" i="1" dirty="0"/>
              <a:t>W </a:t>
            </a:r>
            <a:r>
              <a:rPr lang="zh-TW" altLang="en-US" dirty="0"/>
              <a:t>均為相同。</a:t>
            </a:r>
          </a:p>
        </p:txBody>
      </p:sp>
      <p:sp>
        <p:nvSpPr>
          <p:cNvPr id="4" name="頁尾版面配置區 3">
            <a:extLst>
              <a:ext uri="{FF2B5EF4-FFF2-40B4-BE49-F238E27FC236}">
                <a16:creationId xmlns:a16="http://schemas.microsoft.com/office/drawing/2014/main" id="{0DB8AD1A-7559-4256-AEF2-C16A601985CE}"/>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03A9CDC1-A82B-45FF-A4E2-B53B1454ED4C}"/>
              </a:ext>
            </a:extLst>
          </p:cNvPr>
          <p:cNvSpPr>
            <a:spLocks noGrp="1"/>
          </p:cNvSpPr>
          <p:nvPr>
            <p:ph type="sldNum" sz="quarter" idx="12"/>
          </p:nvPr>
        </p:nvSpPr>
        <p:spPr/>
        <p:txBody>
          <a:bodyPr/>
          <a:lstStyle/>
          <a:p>
            <a:fld id="{FFF700D2-071F-440E-A3FF-180D34BA4EC8}" type="slidenum">
              <a:rPr lang="en-GB" smtClean="0"/>
              <a:pPr/>
              <a:t>44</a:t>
            </a:fld>
            <a:endParaRPr lang="en-GB"/>
          </a:p>
        </p:txBody>
      </p:sp>
    </p:spTree>
    <p:extLst>
      <p:ext uri="{BB962C8B-B14F-4D97-AF65-F5344CB8AC3E}">
        <p14:creationId xmlns:p14="http://schemas.microsoft.com/office/powerpoint/2010/main" val="1009313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6"/>
          <p:cNvSpPr>
            <a:spLocks noGrp="1"/>
          </p:cNvSpPr>
          <p:nvPr>
            <p:ph type="title"/>
          </p:nvPr>
        </p:nvSpPr>
        <p:spPr/>
        <p:txBody>
          <a:bodyPr/>
          <a:lstStyle/>
          <a:p>
            <a:pPr>
              <a:defRPr/>
            </a:pPr>
            <a:r>
              <a:rPr lang="en-US" altLang="zh-TW" dirty="0"/>
              <a:t>19.5</a:t>
            </a:r>
            <a:r>
              <a:rPr lang="zh-TW" altLang="en-US" dirty="0"/>
              <a:t> 熱力學第一定律</a:t>
            </a:r>
          </a:p>
        </p:txBody>
      </p:sp>
      <p:sp>
        <p:nvSpPr>
          <p:cNvPr id="2" name="內容版面配置區 1"/>
          <p:cNvSpPr>
            <a:spLocks noGrp="1"/>
          </p:cNvSpPr>
          <p:nvPr>
            <p:ph idx="1"/>
          </p:nvPr>
        </p:nvSpPr>
        <p:spPr/>
        <p:txBody>
          <a:bodyPr/>
          <a:lstStyle/>
          <a:p>
            <a:r>
              <a:rPr lang="zh-TW" altLang="en-US" dirty="0"/>
              <a:t>依此特性我們可定義出一種稱為</a:t>
            </a:r>
            <a:r>
              <a:rPr lang="zh-TW" altLang="en-US" b="1" dirty="0">
                <a:solidFill>
                  <a:srgbClr val="C00000"/>
                </a:solidFill>
              </a:rPr>
              <a:t>內能</a:t>
            </a:r>
            <a:r>
              <a:rPr lang="en-US" altLang="zh-TW" dirty="0"/>
              <a:t>(internal energy)</a:t>
            </a:r>
            <a:r>
              <a:rPr lang="en-US" altLang="zh-TW" i="1" dirty="0"/>
              <a:t>U </a:t>
            </a:r>
            <a:r>
              <a:rPr lang="zh-TW" altLang="en-US" dirty="0"/>
              <a:t>的新函數，使此系統內能的改變為</a:t>
            </a:r>
            <a:br>
              <a:rPr lang="en-US" altLang="zh-TW" dirty="0"/>
            </a:br>
            <a:br>
              <a:rPr lang="en-US" altLang="zh-TW" dirty="0"/>
            </a:br>
            <a:endParaRPr lang="en-US" altLang="zh-TW" dirty="0"/>
          </a:p>
          <a:p>
            <a:r>
              <a:rPr lang="zh-TW" altLang="en-US" dirty="0"/>
              <a:t>在此定義中，當熱進入系統時 </a:t>
            </a:r>
            <a:r>
              <a:rPr lang="en-US" altLang="zh-TW" i="1" dirty="0"/>
              <a:t>Q </a:t>
            </a:r>
            <a:r>
              <a:rPr lang="zh-TW" altLang="en-US" dirty="0"/>
              <a:t>為正，而當系統對環境作功時 </a:t>
            </a:r>
            <a:r>
              <a:rPr lang="en-US" altLang="zh-TW" i="1" dirty="0"/>
              <a:t>W </a:t>
            </a:r>
            <a:r>
              <a:rPr lang="zh-TW" altLang="en-US" dirty="0"/>
              <a:t>為正。方程式 </a:t>
            </a:r>
            <a:r>
              <a:rPr lang="en-US" altLang="zh-TW" dirty="0"/>
              <a:t>19.9 </a:t>
            </a:r>
            <a:r>
              <a:rPr lang="zh-TW" altLang="en-US" dirty="0"/>
              <a:t>被稱為</a:t>
            </a:r>
            <a:r>
              <a:rPr lang="zh-TW" altLang="en-US" b="1" dirty="0">
                <a:solidFill>
                  <a:srgbClr val="C00000"/>
                </a:solidFill>
              </a:rPr>
              <a:t>熱力學第一定律</a:t>
            </a:r>
            <a:r>
              <a:rPr lang="en-US" altLang="zh-TW" dirty="0"/>
              <a:t>(the first law of thermodynamics)</a:t>
            </a:r>
            <a:r>
              <a:rPr lang="zh-TW" altLang="en-US" dirty="0"/>
              <a:t>，即「當系統對環境作功</a:t>
            </a:r>
            <a:r>
              <a:rPr lang="en-US" altLang="zh-TW" dirty="0"/>
              <a:t>(</a:t>
            </a:r>
            <a:r>
              <a:rPr lang="zh-TW" altLang="en-US" dirty="0"/>
              <a:t>或環境對系統作功</a:t>
            </a:r>
            <a:r>
              <a:rPr lang="en-US" altLang="zh-TW" dirty="0"/>
              <a:t>)</a:t>
            </a:r>
            <a:r>
              <a:rPr lang="zh-TW" altLang="en-US" dirty="0"/>
              <a:t>， 以及當系統與環境交換熱時，系統的內能就會改變」。</a:t>
            </a:r>
          </a:p>
        </p:txBody>
      </p:sp>
      <p:sp>
        <p:nvSpPr>
          <p:cNvPr id="3" name="頁尾版面配置區 2">
            <a:extLst>
              <a:ext uri="{FF2B5EF4-FFF2-40B4-BE49-F238E27FC236}">
                <a16:creationId xmlns:a16="http://schemas.microsoft.com/office/drawing/2014/main" id="{16D7C6DA-1F80-4877-B566-BB3ABB20CF66}"/>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92916977-24BD-401B-A03B-517B330EE941}"/>
              </a:ext>
            </a:extLst>
          </p:cNvPr>
          <p:cNvSpPr>
            <a:spLocks noGrp="1"/>
          </p:cNvSpPr>
          <p:nvPr>
            <p:ph type="sldNum" sz="quarter" idx="12"/>
          </p:nvPr>
        </p:nvSpPr>
        <p:spPr/>
        <p:txBody>
          <a:bodyPr/>
          <a:lstStyle/>
          <a:p>
            <a:fld id="{FFF700D2-071F-440E-A3FF-180D34BA4EC8}" type="slidenum">
              <a:rPr lang="en-GB" smtClean="0"/>
              <a:t>45</a:t>
            </a:fld>
            <a:endParaRPr lang="en-GB"/>
          </a:p>
        </p:txBody>
      </p:sp>
      <p:pic>
        <p:nvPicPr>
          <p:cNvPr id="6" name="圖片 5">
            <a:extLst>
              <a:ext uri="{FF2B5EF4-FFF2-40B4-BE49-F238E27FC236}">
                <a16:creationId xmlns:a16="http://schemas.microsoft.com/office/drawing/2014/main" id="{73837547-1768-4C66-B01C-89CEB7814B10}"/>
              </a:ext>
            </a:extLst>
          </p:cNvPr>
          <p:cNvPicPr>
            <a:picLocks noChangeAspect="1"/>
          </p:cNvPicPr>
          <p:nvPr/>
        </p:nvPicPr>
        <p:blipFill>
          <a:blip r:embed="rId2"/>
          <a:stretch>
            <a:fillRect/>
          </a:stretch>
        </p:blipFill>
        <p:spPr>
          <a:xfrm>
            <a:off x="2699792" y="2564904"/>
            <a:ext cx="5640705" cy="466725"/>
          </a:xfrm>
          <a:prstGeom prst="rect">
            <a:avLst/>
          </a:prstGeom>
        </p:spPr>
      </p:pic>
    </p:spTree>
    <p:extLst>
      <p:ext uri="{BB962C8B-B14F-4D97-AF65-F5344CB8AC3E}">
        <p14:creationId xmlns:p14="http://schemas.microsoft.com/office/powerpoint/2010/main" val="3794251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DAB59-5151-471F-B8A1-0B9D766ACF4D}"/>
              </a:ext>
            </a:extLst>
          </p:cNvPr>
          <p:cNvSpPr>
            <a:spLocks noGrp="1"/>
          </p:cNvSpPr>
          <p:nvPr>
            <p:ph type="title"/>
          </p:nvPr>
        </p:nvSpPr>
        <p:spPr/>
        <p:txBody>
          <a:bodyPr/>
          <a:lstStyle/>
          <a:p>
            <a:r>
              <a:rPr lang="en-US" altLang="zh-TW" dirty="0"/>
              <a:t>19.5</a:t>
            </a:r>
            <a:r>
              <a:rPr lang="zh-TW" altLang="en-US" dirty="0"/>
              <a:t> 熱力學第一定律</a:t>
            </a:r>
          </a:p>
        </p:txBody>
      </p:sp>
      <p:sp>
        <p:nvSpPr>
          <p:cNvPr id="3" name="內容版面配置區 2">
            <a:extLst>
              <a:ext uri="{FF2B5EF4-FFF2-40B4-BE49-F238E27FC236}">
                <a16:creationId xmlns:a16="http://schemas.microsoft.com/office/drawing/2014/main" id="{8F9420B0-3CD1-4388-AD6D-6CFCE3B5021E}"/>
              </a:ext>
            </a:extLst>
          </p:cNvPr>
          <p:cNvSpPr>
            <a:spLocks noGrp="1"/>
          </p:cNvSpPr>
          <p:nvPr>
            <p:ph idx="1"/>
          </p:nvPr>
        </p:nvSpPr>
        <p:spPr/>
        <p:txBody>
          <a:bodyPr/>
          <a:lstStyle/>
          <a:p>
            <a:r>
              <a:rPr lang="zh-TW" altLang="en-US" dirty="0"/>
              <a:t>第一定律對「所有的」過程來講都是正確的，無論其是否為準靜。然而如果有摩擦力存在， 或者過程為非準靜時，內能 </a:t>
            </a:r>
            <a:r>
              <a:rPr lang="en-US" altLang="zh-TW" i="1" dirty="0"/>
              <a:t>U </a:t>
            </a:r>
            <a:r>
              <a:rPr lang="zh-TW" altLang="en-US" dirty="0"/>
              <a:t>只有在起始及終了的平衡狀態時， 才具有單一的確定數值。</a:t>
            </a:r>
            <a:endParaRPr lang="en-US" altLang="zh-TW" dirty="0"/>
          </a:p>
          <a:p>
            <a:r>
              <a:rPr lang="zh-TW" altLang="en-US" dirty="0"/>
              <a:t>內能是所有可能「儲藏」在系統內的各種能量的總和──力學的、電磁的、化學的、核子的等等，但不包含與系統質量中心有關的動能及位能。與系統內質點隨機運動有關的 動能及位能，稱作</a:t>
            </a:r>
            <a:r>
              <a:rPr lang="zh-TW" altLang="en-US" b="1" dirty="0">
                <a:solidFill>
                  <a:srgbClr val="C00000"/>
                </a:solidFill>
              </a:rPr>
              <a:t>熱能</a:t>
            </a:r>
            <a:r>
              <a:rPr lang="en-US" altLang="zh-TW" dirty="0"/>
              <a:t>(thermal energy)</a:t>
            </a:r>
            <a:r>
              <a:rPr lang="zh-TW" altLang="en-US" dirty="0"/>
              <a:t>，此為內能的一部分。</a:t>
            </a:r>
          </a:p>
          <a:p>
            <a:endParaRPr lang="zh-TW" altLang="en-US" dirty="0"/>
          </a:p>
        </p:txBody>
      </p:sp>
      <p:sp>
        <p:nvSpPr>
          <p:cNvPr id="4" name="頁尾版面配置區 3">
            <a:extLst>
              <a:ext uri="{FF2B5EF4-FFF2-40B4-BE49-F238E27FC236}">
                <a16:creationId xmlns:a16="http://schemas.microsoft.com/office/drawing/2014/main" id="{01C00143-76C0-40EF-BDB4-719796FB274A}"/>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53530BF4-7F42-499E-A6DD-BAC1D74E7145}"/>
              </a:ext>
            </a:extLst>
          </p:cNvPr>
          <p:cNvSpPr>
            <a:spLocks noGrp="1"/>
          </p:cNvSpPr>
          <p:nvPr>
            <p:ph type="sldNum" sz="quarter" idx="12"/>
          </p:nvPr>
        </p:nvSpPr>
        <p:spPr/>
        <p:txBody>
          <a:bodyPr/>
          <a:lstStyle/>
          <a:p>
            <a:fld id="{FFF700D2-071F-440E-A3FF-180D34BA4EC8}" type="slidenum">
              <a:rPr lang="en-GB" smtClean="0"/>
              <a:t>46</a:t>
            </a:fld>
            <a:endParaRPr lang="en-GB"/>
          </a:p>
        </p:txBody>
      </p:sp>
    </p:spTree>
    <p:extLst>
      <p:ext uri="{BB962C8B-B14F-4D97-AF65-F5344CB8AC3E}">
        <p14:creationId xmlns:p14="http://schemas.microsoft.com/office/powerpoint/2010/main" val="2605323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814E4408-0EAC-4F6F-BDCC-FF8914F40751}"/>
              </a:ext>
            </a:extLst>
          </p:cNvPr>
          <p:cNvSpPr>
            <a:spLocks noGrp="1"/>
          </p:cNvSpPr>
          <p:nvPr>
            <p:ph type="title"/>
          </p:nvPr>
        </p:nvSpPr>
        <p:spPr/>
        <p:txBody>
          <a:bodyPr/>
          <a:lstStyle/>
          <a:p>
            <a:r>
              <a:rPr lang="zh-TW" altLang="en-US" dirty="0"/>
              <a:t>例題 </a:t>
            </a:r>
            <a:r>
              <a:rPr lang="en-US" altLang="zh-TW" dirty="0"/>
              <a:t>19.4</a:t>
            </a:r>
            <a:endParaRPr lang="zh-TW" altLang="en-US" dirty="0"/>
          </a:p>
        </p:txBody>
      </p:sp>
      <p:sp>
        <p:nvSpPr>
          <p:cNvPr id="7" name="文字版面配置區 6">
            <a:extLst>
              <a:ext uri="{FF2B5EF4-FFF2-40B4-BE49-F238E27FC236}">
                <a16:creationId xmlns:a16="http://schemas.microsoft.com/office/drawing/2014/main" id="{5124B00F-4D44-41A0-945C-45F42A1133FC}"/>
              </a:ext>
            </a:extLst>
          </p:cNvPr>
          <p:cNvSpPr>
            <a:spLocks noGrp="1"/>
          </p:cNvSpPr>
          <p:nvPr>
            <p:ph type="body" idx="1"/>
          </p:nvPr>
        </p:nvSpPr>
        <p:spPr/>
        <p:txBody>
          <a:bodyPr/>
          <a:lstStyle/>
          <a:p>
            <a:r>
              <a:rPr lang="zh-TW" altLang="en-US" dirty="0"/>
              <a:t>氣體依圖</a:t>
            </a:r>
            <a:r>
              <a:rPr lang="en-US" altLang="zh-TW" dirty="0"/>
              <a:t>19.9 </a:t>
            </a:r>
            <a:r>
              <a:rPr lang="zh-TW" altLang="en-US" dirty="0"/>
              <a:t>中</a:t>
            </a:r>
            <a:r>
              <a:rPr lang="en-US" altLang="zh-TW" i="1" dirty="0"/>
              <a:t>a </a:t>
            </a:r>
            <a:r>
              <a:rPr lang="zh-TW" altLang="en-US" dirty="0"/>
              <a:t>到</a:t>
            </a:r>
            <a:r>
              <a:rPr lang="en-US" altLang="zh-TW" i="1" dirty="0"/>
              <a:t>c </a:t>
            </a:r>
            <a:r>
              <a:rPr lang="zh-TW" altLang="en-US" dirty="0"/>
              <a:t>的直線過程中共吸收了</a:t>
            </a:r>
            <a:r>
              <a:rPr lang="en-US" altLang="zh-TW" dirty="0"/>
              <a:t>180 J </a:t>
            </a:r>
            <a:r>
              <a:rPr lang="zh-TW" altLang="en-US" dirty="0"/>
              <a:t>的熱，</a:t>
            </a:r>
            <a:r>
              <a:rPr lang="en-US" altLang="zh-TW" dirty="0"/>
              <a:t>(a) </a:t>
            </a:r>
            <a:r>
              <a:rPr lang="zh-TW" altLang="en-US" dirty="0"/>
              <a:t>求 </a:t>
            </a:r>
            <a:r>
              <a:rPr lang="en-US" altLang="zh-TW" i="1" dirty="0"/>
              <a:t>a </a:t>
            </a:r>
            <a:r>
              <a:rPr lang="zh-TW" altLang="en-US" dirty="0"/>
              <a:t>到</a:t>
            </a:r>
            <a:r>
              <a:rPr lang="en-US" altLang="zh-TW" i="1" dirty="0"/>
              <a:t>c </a:t>
            </a:r>
            <a:r>
              <a:rPr lang="zh-TW" altLang="en-US" dirty="0"/>
              <a:t>所作的功；</a:t>
            </a:r>
            <a:r>
              <a:rPr lang="en-US" altLang="zh-TW" dirty="0"/>
              <a:t>(b) </a:t>
            </a:r>
            <a:r>
              <a:rPr lang="zh-TW" altLang="en-US" dirty="0"/>
              <a:t>若</a:t>
            </a:r>
            <a:r>
              <a:rPr lang="en-US" altLang="zh-TW" i="1" dirty="0" err="1"/>
              <a:t>Ua</a:t>
            </a:r>
            <a:r>
              <a:rPr lang="en-US" altLang="zh-TW" i="1" dirty="0"/>
              <a:t> </a:t>
            </a:r>
            <a:r>
              <a:rPr lang="en-US" altLang="zh-TW" dirty="0"/>
              <a:t>= 100 J</a:t>
            </a:r>
            <a:r>
              <a:rPr lang="zh-TW" altLang="en-US" dirty="0"/>
              <a:t>，求</a:t>
            </a:r>
            <a:r>
              <a:rPr lang="en-US" altLang="zh-TW" i="1" dirty="0" err="1"/>
              <a:t>Uc</a:t>
            </a:r>
            <a:r>
              <a:rPr lang="zh-TW" altLang="en-US" dirty="0"/>
              <a:t>；</a:t>
            </a:r>
            <a:r>
              <a:rPr lang="en-US" altLang="zh-TW" dirty="0"/>
              <a:t>(c) </a:t>
            </a:r>
            <a:r>
              <a:rPr lang="zh-TW" altLang="en-US" dirty="0"/>
              <a:t>氣體由</a:t>
            </a:r>
            <a:r>
              <a:rPr lang="en-US" altLang="zh-TW" i="1" dirty="0"/>
              <a:t>b </a:t>
            </a:r>
            <a:r>
              <a:rPr lang="zh-TW" altLang="en-US" dirty="0"/>
              <a:t>狀態回到 </a:t>
            </a:r>
            <a:r>
              <a:rPr lang="en-US" altLang="zh-TW" i="1" dirty="0"/>
              <a:t>a</a:t>
            </a:r>
            <a:r>
              <a:rPr lang="zh-TW" altLang="en-US" dirty="0"/>
              <a:t>，其間作功多少？ </a:t>
            </a:r>
            <a:r>
              <a:rPr lang="en-US" altLang="zh-TW" dirty="0"/>
              <a:t>(d) </a:t>
            </a:r>
            <a:r>
              <a:rPr lang="en-US" altLang="zh-TW" i="1" dirty="0"/>
              <a:t>cba </a:t>
            </a:r>
            <a:r>
              <a:rPr lang="zh-TW" altLang="en-US" dirty="0"/>
              <a:t>過程中有多少熱轉移？</a:t>
            </a:r>
          </a:p>
        </p:txBody>
      </p:sp>
      <p:sp>
        <p:nvSpPr>
          <p:cNvPr id="4" name="頁尾版面配置區 3">
            <a:extLst>
              <a:ext uri="{FF2B5EF4-FFF2-40B4-BE49-F238E27FC236}">
                <a16:creationId xmlns:a16="http://schemas.microsoft.com/office/drawing/2014/main" id="{51AD9E23-9B32-443B-9B6B-3E49457CAFB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5C9DD68C-A8C3-4A5D-9FAA-F774173868E1}"/>
              </a:ext>
            </a:extLst>
          </p:cNvPr>
          <p:cNvSpPr>
            <a:spLocks noGrp="1"/>
          </p:cNvSpPr>
          <p:nvPr>
            <p:ph type="sldNum" sz="quarter" idx="12"/>
          </p:nvPr>
        </p:nvSpPr>
        <p:spPr/>
        <p:txBody>
          <a:bodyPr/>
          <a:lstStyle/>
          <a:p>
            <a:fld id="{FFF700D2-071F-440E-A3FF-180D34BA4EC8}" type="slidenum">
              <a:rPr lang="en-GB" smtClean="0"/>
              <a:t>47</a:t>
            </a:fld>
            <a:endParaRPr lang="en-GB"/>
          </a:p>
        </p:txBody>
      </p:sp>
      <p:pic>
        <p:nvPicPr>
          <p:cNvPr id="8" name="圖片 7">
            <a:extLst>
              <a:ext uri="{FF2B5EF4-FFF2-40B4-BE49-F238E27FC236}">
                <a16:creationId xmlns:a16="http://schemas.microsoft.com/office/drawing/2014/main" id="{B8F95441-46E3-41DF-9B92-62C828A0786F}"/>
              </a:ext>
            </a:extLst>
          </p:cNvPr>
          <p:cNvPicPr>
            <a:picLocks noChangeAspect="1"/>
          </p:cNvPicPr>
          <p:nvPr/>
        </p:nvPicPr>
        <p:blipFill>
          <a:blip r:embed="rId2"/>
          <a:stretch>
            <a:fillRect/>
          </a:stretch>
        </p:blipFill>
        <p:spPr>
          <a:xfrm>
            <a:off x="5423796" y="4340250"/>
            <a:ext cx="2983692" cy="2406203"/>
          </a:xfrm>
          <a:prstGeom prst="rect">
            <a:avLst/>
          </a:prstGeom>
        </p:spPr>
      </p:pic>
      <p:sp>
        <p:nvSpPr>
          <p:cNvPr id="10" name="箭號: 有線條的向右箭號 9">
            <a:hlinkClick r:id="rId3" action="ppaction://hlinkfile"/>
            <a:extLst>
              <a:ext uri="{FF2B5EF4-FFF2-40B4-BE49-F238E27FC236}">
                <a16:creationId xmlns:a16="http://schemas.microsoft.com/office/drawing/2014/main" id="{7AD5F774-C069-419A-A66B-3D2BDACDEA4B}"/>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811206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6ABDA-2D2B-40E1-85F4-7AD0D29B72EB}"/>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9" name="內容版面配置區 8">
            <a:extLst>
              <a:ext uri="{FF2B5EF4-FFF2-40B4-BE49-F238E27FC236}">
                <a16:creationId xmlns:a16="http://schemas.microsoft.com/office/drawing/2014/main" id="{F00E07A0-53D9-4811-9F66-088194B5591F}"/>
              </a:ext>
            </a:extLst>
          </p:cNvPr>
          <p:cNvSpPr>
            <a:spLocks noGrp="1"/>
          </p:cNvSpPr>
          <p:nvPr>
            <p:ph idx="1"/>
          </p:nvPr>
        </p:nvSpPr>
        <p:spPr/>
        <p:txBody>
          <a:bodyPr/>
          <a:lstStyle/>
          <a:p>
            <a:pPr>
              <a:buNone/>
            </a:pPr>
            <a:r>
              <a:rPr lang="en-US" altLang="zh-TW" sz="3200" b="1" dirty="0">
                <a:solidFill>
                  <a:schemeClr val="accent6"/>
                </a:solidFill>
              </a:rPr>
              <a:t>(a) </a:t>
            </a:r>
            <a:r>
              <a:rPr lang="zh-TW" altLang="en-US" sz="3200" b="1" dirty="0">
                <a:solidFill>
                  <a:schemeClr val="accent6"/>
                </a:solidFill>
              </a:rPr>
              <a:t>孤立系統</a:t>
            </a:r>
            <a:endParaRPr lang="en-US" altLang="zh-TW" sz="3200" b="1" dirty="0">
              <a:solidFill>
                <a:schemeClr val="accent6"/>
              </a:solidFill>
            </a:endParaRPr>
          </a:p>
          <a:p>
            <a:r>
              <a:rPr lang="zh-TW" altLang="en-US" dirty="0"/>
              <a:t>首先考慮孤立系統，不但無熱量交換，並且也未對外界環境作功。此時 </a:t>
            </a:r>
            <a:r>
              <a:rPr lang="en-US" altLang="zh-TW" i="1" dirty="0"/>
              <a:t>Q </a:t>
            </a:r>
            <a:r>
              <a:rPr lang="en-US" altLang="zh-TW" dirty="0"/>
              <a:t>= 0 </a:t>
            </a:r>
            <a:r>
              <a:rPr lang="zh-TW" altLang="en-US" dirty="0"/>
              <a:t>且 </a:t>
            </a:r>
            <a:r>
              <a:rPr lang="en-US" altLang="zh-TW" i="1" dirty="0"/>
              <a:t>W </a:t>
            </a:r>
            <a:r>
              <a:rPr lang="en-US" altLang="zh-TW" dirty="0"/>
              <a:t>= 0</a:t>
            </a:r>
            <a:r>
              <a:rPr lang="zh-TW" altLang="en-US" dirty="0"/>
              <a:t>，故從第一定律得知</a:t>
            </a:r>
            <a:br>
              <a:rPr lang="en-US" altLang="zh-TW" i="1" dirty="0"/>
            </a:br>
            <a:endParaRPr lang="en-US" altLang="zh-TW" dirty="0"/>
          </a:p>
          <a:p>
            <a:endParaRPr lang="zh-TW" altLang="en-US" dirty="0"/>
          </a:p>
          <a:p>
            <a:r>
              <a:rPr lang="zh-TW" altLang="en-US" dirty="0"/>
              <a:t>即孤立系統的內能為常數。</a:t>
            </a:r>
          </a:p>
          <a:p>
            <a:endParaRPr lang="zh-TW" altLang="en-US" dirty="0"/>
          </a:p>
        </p:txBody>
      </p:sp>
      <p:sp>
        <p:nvSpPr>
          <p:cNvPr id="4" name="頁尾版面配置區 3">
            <a:extLst>
              <a:ext uri="{FF2B5EF4-FFF2-40B4-BE49-F238E27FC236}">
                <a16:creationId xmlns:a16="http://schemas.microsoft.com/office/drawing/2014/main" id="{A4C8C97B-29B4-42DA-A4A2-6A498DC96D57}"/>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30F1456-C4A6-4B9A-8C02-34E33122AA38}"/>
              </a:ext>
            </a:extLst>
          </p:cNvPr>
          <p:cNvSpPr>
            <a:spLocks noGrp="1"/>
          </p:cNvSpPr>
          <p:nvPr>
            <p:ph type="sldNum" sz="quarter" idx="12"/>
          </p:nvPr>
        </p:nvSpPr>
        <p:spPr/>
        <p:txBody>
          <a:bodyPr/>
          <a:lstStyle/>
          <a:p>
            <a:fld id="{FFF700D2-071F-440E-A3FF-180D34BA4EC8}" type="slidenum">
              <a:rPr lang="en-GB" smtClean="0"/>
              <a:pPr/>
              <a:t>48</a:t>
            </a:fld>
            <a:endParaRPr lang="en-GB"/>
          </a:p>
        </p:txBody>
      </p:sp>
      <p:pic>
        <p:nvPicPr>
          <p:cNvPr id="10" name="圖片 9">
            <a:extLst>
              <a:ext uri="{FF2B5EF4-FFF2-40B4-BE49-F238E27FC236}">
                <a16:creationId xmlns:a16="http://schemas.microsoft.com/office/drawing/2014/main" id="{44DE233A-BFB1-4EDE-A7A0-551F2BD4F130}"/>
              </a:ext>
            </a:extLst>
          </p:cNvPr>
          <p:cNvPicPr>
            <a:picLocks noChangeAspect="1"/>
          </p:cNvPicPr>
          <p:nvPr/>
        </p:nvPicPr>
        <p:blipFill>
          <a:blip r:embed="rId2"/>
          <a:stretch>
            <a:fillRect/>
          </a:stretch>
        </p:blipFill>
        <p:spPr>
          <a:xfrm>
            <a:off x="971600" y="3645024"/>
            <a:ext cx="6327458" cy="406718"/>
          </a:xfrm>
          <a:prstGeom prst="rect">
            <a:avLst/>
          </a:prstGeom>
        </p:spPr>
      </p:pic>
    </p:spTree>
    <p:extLst>
      <p:ext uri="{BB962C8B-B14F-4D97-AF65-F5344CB8AC3E}">
        <p14:creationId xmlns:p14="http://schemas.microsoft.com/office/powerpoint/2010/main" val="2736094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40C7C6-3478-4FB8-A7D0-20B8F5908E0D}"/>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3" name="內容版面配置區 2">
            <a:extLst>
              <a:ext uri="{FF2B5EF4-FFF2-40B4-BE49-F238E27FC236}">
                <a16:creationId xmlns:a16="http://schemas.microsoft.com/office/drawing/2014/main" id="{49BEB8AB-F438-49C5-AF2C-5312E4506F46}"/>
              </a:ext>
            </a:extLst>
          </p:cNvPr>
          <p:cNvSpPr>
            <a:spLocks noGrp="1"/>
          </p:cNvSpPr>
          <p:nvPr>
            <p:ph idx="1"/>
          </p:nvPr>
        </p:nvSpPr>
        <p:spPr/>
        <p:txBody>
          <a:bodyPr/>
          <a:lstStyle/>
          <a:p>
            <a:pPr>
              <a:buNone/>
            </a:pPr>
            <a:r>
              <a:rPr lang="en-US" altLang="zh-TW" sz="3200" b="1" dirty="0">
                <a:solidFill>
                  <a:schemeClr val="accent6"/>
                </a:solidFill>
              </a:rPr>
              <a:t>(b) </a:t>
            </a:r>
            <a:r>
              <a:rPr lang="zh-TW" altLang="en-US" sz="3200" b="1" dirty="0">
                <a:solidFill>
                  <a:schemeClr val="accent6"/>
                </a:solidFill>
              </a:rPr>
              <a:t>循環過程</a:t>
            </a:r>
            <a:endParaRPr lang="en-US" altLang="zh-TW" sz="3200" dirty="0">
              <a:solidFill>
                <a:schemeClr val="accent6"/>
              </a:solidFill>
            </a:endParaRPr>
          </a:p>
          <a:p>
            <a:r>
              <a:rPr lang="zh-TW" altLang="en-US" dirty="0"/>
              <a:t>引擎在循環運轉時，系統週期性地回到其起始狀態。在圖 </a:t>
            </a:r>
            <a:r>
              <a:rPr lang="en-US" altLang="zh-TW" dirty="0"/>
              <a:t>19.10 </a:t>
            </a:r>
            <a:r>
              <a:rPr lang="zh-TW" altLang="en-US" dirty="0"/>
              <a:t>中，系統經由路徑 </a:t>
            </a:r>
            <a:r>
              <a:rPr lang="en-US" altLang="zh-TW" dirty="0"/>
              <a:t>I </a:t>
            </a:r>
            <a:r>
              <a:rPr lang="zh-TW" altLang="en-US" dirty="0"/>
              <a:t>從狀態 </a:t>
            </a:r>
            <a:r>
              <a:rPr lang="en-US" altLang="zh-TW" i="1" dirty="0"/>
              <a:t>a </a:t>
            </a:r>
            <a:r>
              <a:rPr lang="zh-TW" altLang="en-US" dirty="0"/>
              <a:t>到達狀態 </a:t>
            </a:r>
            <a:r>
              <a:rPr lang="en-US" altLang="zh-TW" i="1" dirty="0"/>
              <a:t>b</a:t>
            </a:r>
            <a:r>
              <a:rPr lang="zh-TW" altLang="en-US" dirty="0"/>
              <a:t>，此時 </a:t>
            </a:r>
            <a:r>
              <a:rPr lang="en-US" altLang="zh-TW" i="1" dirty="0"/>
              <a:t>W</a:t>
            </a:r>
            <a:r>
              <a:rPr lang="en-US" altLang="zh-TW" baseline="-25000" dirty="0"/>
              <a:t>I</a:t>
            </a:r>
            <a:r>
              <a:rPr lang="zh-TW" altLang="en-US" dirty="0"/>
              <a:t> </a:t>
            </a:r>
            <a:r>
              <a:rPr lang="en-US" altLang="zh-TW" dirty="0"/>
              <a:t>&gt;</a:t>
            </a:r>
            <a:r>
              <a:rPr lang="zh-TW" altLang="en-US" dirty="0"/>
              <a:t> </a:t>
            </a:r>
            <a:r>
              <a:rPr lang="en-US" altLang="zh-TW" dirty="0"/>
              <a:t>0</a:t>
            </a:r>
            <a:r>
              <a:rPr lang="zh-TW" altLang="en-US" dirty="0"/>
              <a:t>，再由路徑 </a:t>
            </a:r>
            <a:r>
              <a:rPr lang="en-US" altLang="zh-TW" dirty="0"/>
              <a:t>II </a:t>
            </a:r>
            <a:r>
              <a:rPr lang="zh-TW" altLang="en-US" dirty="0"/>
              <a:t>回到其起始狀態，此時 </a:t>
            </a:r>
            <a:r>
              <a:rPr lang="en-US" altLang="zh-TW" i="1" dirty="0"/>
              <a:t>W</a:t>
            </a:r>
            <a:r>
              <a:rPr lang="en-US" altLang="zh-TW" baseline="-25000" dirty="0"/>
              <a:t>II</a:t>
            </a:r>
            <a:r>
              <a:rPr lang="zh-TW" altLang="en-US" dirty="0"/>
              <a:t> </a:t>
            </a:r>
            <a:r>
              <a:rPr lang="en-US" altLang="zh-TW" dirty="0"/>
              <a:t>&lt;</a:t>
            </a:r>
            <a:r>
              <a:rPr lang="zh-TW" altLang="en-US" dirty="0"/>
              <a:t> </a:t>
            </a:r>
            <a:r>
              <a:rPr lang="en-US" altLang="zh-TW" dirty="0"/>
              <a:t>0</a:t>
            </a:r>
            <a:r>
              <a:rPr lang="zh-TW" altLang="en-US" dirty="0"/>
              <a:t>，系統所作的淨功，為曲線所包圍的面積。過程沿順時針方向進行時，淨功為正。因系統回到其起始狀態，在一完整循環中，其內能的改變為零；即 </a:t>
            </a:r>
            <a:r>
              <a:rPr lang="en-US" altLang="zh-TW" dirty="0" err="1"/>
              <a:t>Δ</a:t>
            </a:r>
            <a:r>
              <a:rPr lang="en-US" altLang="zh-TW" i="1" dirty="0" err="1"/>
              <a:t>U</a:t>
            </a:r>
            <a:r>
              <a:rPr lang="en-US" altLang="zh-TW" i="1" dirty="0"/>
              <a:t> </a:t>
            </a:r>
            <a:r>
              <a:rPr lang="en-US" altLang="zh-TW" dirty="0"/>
              <a:t>= 0</a:t>
            </a:r>
            <a:r>
              <a:rPr lang="zh-TW" altLang="en-US" dirty="0"/>
              <a:t>。從第一定律知</a:t>
            </a:r>
            <a:br>
              <a:rPr lang="en-US" altLang="zh-TW" dirty="0"/>
            </a:br>
            <a:endParaRPr lang="zh-TW" altLang="en-US" dirty="0"/>
          </a:p>
        </p:txBody>
      </p:sp>
      <p:sp>
        <p:nvSpPr>
          <p:cNvPr id="4" name="頁尾版面配置區 3">
            <a:extLst>
              <a:ext uri="{FF2B5EF4-FFF2-40B4-BE49-F238E27FC236}">
                <a16:creationId xmlns:a16="http://schemas.microsoft.com/office/drawing/2014/main" id="{1F54B921-DD8C-41A7-B7C7-0614812CC730}"/>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473C991-8908-435F-87B8-42E3DE65F617}"/>
              </a:ext>
            </a:extLst>
          </p:cNvPr>
          <p:cNvSpPr>
            <a:spLocks noGrp="1"/>
          </p:cNvSpPr>
          <p:nvPr>
            <p:ph type="sldNum" sz="quarter" idx="12"/>
          </p:nvPr>
        </p:nvSpPr>
        <p:spPr/>
        <p:txBody>
          <a:bodyPr/>
          <a:lstStyle/>
          <a:p>
            <a:fld id="{FFF700D2-071F-440E-A3FF-180D34BA4EC8}" type="slidenum">
              <a:rPr lang="en-GB" smtClean="0"/>
              <a:t>49</a:t>
            </a:fld>
            <a:endParaRPr lang="en-GB"/>
          </a:p>
        </p:txBody>
      </p:sp>
      <p:pic>
        <p:nvPicPr>
          <p:cNvPr id="6" name="圖片 5">
            <a:extLst>
              <a:ext uri="{FF2B5EF4-FFF2-40B4-BE49-F238E27FC236}">
                <a16:creationId xmlns:a16="http://schemas.microsoft.com/office/drawing/2014/main" id="{007D1A10-2855-4A40-BD84-4296D4D20A63}"/>
              </a:ext>
            </a:extLst>
          </p:cNvPr>
          <p:cNvPicPr>
            <a:picLocks noChangeAspect="1"/>
          </p:cNvPicPr>
          <p:nvPr/>
        </p:nvPicPr>
        <p:blipFill>
          <a:blip r:embed="rId2"/>
          <a:stretch>
            <a:fillRect/>
          </a:stretch>
        </p:blipFill>
        <p:spPr>
          <a:xfrm>
            <a:off x="899592" y="5229200"/>
            <a:ext cx="4207193" cy="466725"/>
          </a:xfrm>
          <a:prstGeom prst="rect">
            <a:avLst/>
          </a:prstGeom>
        </p:spPr>
      </p:pic>
    </p:spTree>
    <p:extLst>
      <p:ext uri="{BB962C8B-B14F-4D97-AF65-F5344CB8AC3E}">
        <p14:creationId xmlns:p14="http://schemas.microsoft.com/office/powerpoint/2010/main" val="410894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D42A2A-67C5-4E85-851D-250F3FA92252}"/>
              </a:ext>
            </a:extLst>
          </p:cNvPr>
          <p:cNvSpPr>
            <a:spLocks noGrp="1"/>
          </p:cNvSpPr>
          <p:nvPr>
            <p:ph type="title"/>
          </p:nvPr>
        </p:nvSpPr>
        <p:spPr/>
        <p:txBody>
          <a:bodyPr/>
          <a:lstStyle/>
          <a:p>
            <a:r>
              <a:rPr lang="zh-TW" altLang="en-US" dirty="0"/>
              <a:t>本章內容</a:t>
            </a:r>
          </a:p>
        </p:txBody>
      </p:sp>
      <p:sp>
        <p:nvSpPr>
          <p:cNvPr id="3" name="內容版面配置區 2">
            <a:extLst>
              <a:ext uri="{FF2B5EF4-FFF2-40B4-BE49-F238E27FC236}">
                <a16:creationId xmlns:a16="http://schemas.microsoft.com/office/drawing/2014/main" id="{C9F88B3E-84AB-42C5-86D2-2039F835AAA1}"/>
              </a:ext>
            </a:extLst>
          </p:cNvPr>
          <p:cNvSpPr>
            <a:spLocks noGrp="1"/>
          </p:cNvSpPr>
          <p:nvPr>
            <p:ph idx="1"/>
          </p:nvPr>
        </p:nvSpPr>
        <p:spPr/>
        <p:txBody>
          <a:bodyPr/>
          <a:lstStyle/>
          <a:p>
            <a:pPr marL="0" indent="0">
              <a:buNone/>
            </a:pPr>
            <a:r>
              <a:rPr lang="en-US" altLang="zh-TW" b="1" dirty="0"/>
              <a:t>19.1</a:t>
            </a:r>
            <a:r>
              <a:rPr lang="zh-TW" altLang="zh-TW" b="1" dirty="0"/>
              <a:t> </a:t>
            </a:r>
            <a:r>
              <a:rPr lang="en-US" altLang="zh-TW" b="1" dirty="0"/>
              <a:t>  </a:t>
            </a:r>
            <a:r>
              <a:rPr lang="zh-TW" altLang="zh-TW" b="1" dirty="0"/>
              <a:t>比熱</a:t>
            </a:r>
            <a:endParaRPr lang="en-US" altLang="zh-TW" b="1" dirty="0"/>
          </a:p>
          <a:p>
            <a:pPr marL="0" indent="0">
              <a:buNone/>
            </a:pPr>
            <a:r>
              <a:rPr lang="en-US" altLang="zh-TW" b="1" dirty="0"/>
              <a:t>19.2</a:t>
            </a:r>
            <a:r>
              <a:rPr lang="zh-TW" altLang="zh-TW" b="1" dirty="0"/>
              <a:t> </a:t>
            </a:r>
            <a:r>
              <a:rPr lang="en-US" altLang="zh-TW" b="1" dirty="0"/>
              <a:t>  </a:t>
            </a:r>
            <a:r>
              <a:rPr lang="zh-TW" altLang="zh-TW" b="1" dirty="0"/>
              <a:t>潛熱</a:t>
            </a:r>
            <a:endParaRPr lang="en-US" altLang="zh-TW" b="1" dirty="0"/>
          </a:p>
          <a:p>
            <a:pPr marL="0" indent="0">
              <a:buNone/>
            </a:pPr>
            <a:r>
              <a:rPr lang="en-US" altLang="zh-TW" b="1" dirty="0"/>
              <a:t>19.3</a:t>
            </a:r>
            <a:r>
              <a:rPr lang="zh-TW" altLang="zh-TW" b="1" dirty="0"/>
              <a:t> </a:t>
            </a:r>
            <a:r>
              <a:rPr lang="en-US" altLang="zh-TW" b="1" dirty="0"/>
              <a:t>  </a:t>
            </a:r>
            <a:r>
              <a:rPr lang="zh-TW" altLang="zh-TW" b="1" dirty="0"/>
              <a:t>熱功當量</a:t>
            </a:r>
            <a:endParaRPr lang="en-US" altLang="zh-TW" b="1" dirty="0"/>
          </a:p>
          <a:p>
            <a:pPr marL="0" indent="0">
              <a:buNone/>
            </a:pPr>
            <a:r>
              <a:rPr lang="en-US" altLang="zh-TW" b="1" dirty="0"/>
              <a:t>19.4 </a:t>
            </a:r>
            <a:r>
              <a:rPr lang="zh-TW" altLang="zh-TW" b="1" dirty="0"/>
              <a:t> </a:t>
            </a:r>
            <a:r>
              <a:rPr lang="en-US" altLang="zh-TW" b="1" dirty="0"/>
              <a:t> </a:t>
            </a:r>
            <a:r>
              <a:rPr lang="zh-TW" altLang="zh-TW" b="1" dirty="0"/>
              <a:t>熱力學中的功</a:t>
            </a:r>
            <a:endParaRPr lang="en-US" altLang="zh-TW" b="1" dirty="0"/>
          </a:p>
          <a:p>
            <a:pPr marL="0" indent="0">
              <a:buNone/>
            </a:pPr>
            <a:r>
              <a:rPr lang="en-US" altLang="zh-TW" b="1" dirty="0"/>
              <a:t>19.5</a:t>
            </a:r>
            <a:r>
              <a:rPr lang="zh-TW" altLang="zh-TW" b="1" dirty="0"/>
              <a:t> </a:t>
            </a:r>
            <a:r>
              <a:rPr lang="en-US" altLang="zh-TW" b="1" dirty="0"/>
              <a:t>  </a:t>
            </a:r>
            <a:r>
              <a:rPr lang="zh-TW" altLang="zh-TW" b="1" dirty="0"/>
              <a:t>熱力學第一定律</a:t>
            </a:r>
            <a:endParaRPr lang="en-US" altLang="zh-TW" b="1" dirty="0"/>
          </a:p>
          <a:p>
            <a:pPr marL="0" indent="0">
              <a:buNone/>
            </a:pPr>
            <a:r>
              <a:rPr lang="en-US" altLang="zh-TW" b="1" dirty="0"/>
              <a:t>19.6</a:t>
            </a:r>
            <a:r>
              <a:rPr lang="zh-TW" altLang="zh-TW" b="1" dirty="0"/>
              <a:t> </a:t>
            </a:r>
            <a:r>
              <a:rPr lang="en-US" altLang="zh-TW" b="1" dirty="0"/>
              <a:t>  </a:t>
            </a:r>
            <a:r>
              <a:rPr lang="zh-TW" altLang="zh-TW" b="1" dirty="0"/>
              <a:t>熱力學第一定律之應用</a:t>
            </a:r>
            <a:endParaRPr lang="en-US" altLang="zh-TW" b="1" dirty="0"/>
          </a:p>
          <a:p>
            <a:pPr marL="0" indent="0">
              <a:buNone/>
            </a:pPr>
            <a:r>
              <a:rPr lang="en-US" altLang="zh-TW" b="1" dirty="0"/>
              <a:t>19.7</a:t>
            </a:r>
            <a:r>
              <a:rPr lang="zh-TW" altLang="zh-TW" b="1" dirty="0"/>
              <a:t> </a:t>
            </a:r>
            <a:r>
              <a:rPr lang="en-US" altLang="zh-TW" b="1" dirty="0"/>
              <a:t>  </a:t>
            </a:r>
            <a:r>
              <a:rPr lang="zh-TW" altLang="zh-TW" b="1" dirty="0"/>
              <a:t>理想氣體</a:t>
            </a:r>
            <a:endParaRPr lang="en-US" altLang="zh-TW" b="1" dirty="0"/>
          </a:p>
          <a:p>
            <a:pPr marL="0" indent="0">
              <a:buNone/>
            </a:pPr>
            <a:r>
              <a:rPr lang="en-US" altLang="zh-TW" b="1" dirty="0"/>
              <a:t>19.8</a:t>
            </a:r>
            <a:r>
              <a:rPr lang="zh-TW" altLang="zh-TW" b="1" dirty="0"/>
              <a:t> </a:t>
            </a:r>
            <a:r>
              <a:rPr lang="en-US" altLang="zh-TW" b="1" dirty="0"/>
              <a:t>  </a:t>
            </a:r>
            <a:r>
              <a:rPr lang="zh-TW" altLang="zh-TW" b="1" dirty="0"/>
              <a:t>熱的傳輸</a:t>
            </a:r>
            <a:endParaRPr lang="zh-TW" altLang="en-US" b="1" dirty="0"/>
          </a:p>
        </p:txBody>
      </p:sp>
      <p:sp>
        <p:nvSpPr>
          <p:cNvPr id="4" name="頁尾版面配置區 3">
            <a:extLst>
              <a:ext uri="{FF2B5EF4-FFF2-40B4-BE49-F238E27FC236}">
                <a16:creationId xmlns:a16="http://schemas.microsoft.com/office/drawing/2014/main" id="{0A244E21-D538-4A65-9CE8-4E76A760E7EE}"/>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1C4ABCEC-D192-4C98-BD91-7C7CC7297E54}"/>
              </a:ext>
            </a:extLst>
          </p:cNvPr>
          <p:cNvSpPr>
            <a:spLocks noGrp="1"/>
          </p:cNvSpPr>
          <p:nvPr>
            <p:ph type="sldNum" sz="quarter" idx="12"/>
          </p:nvPr>
        </p:nvSpPr>
        <p:spPr/>
        <p:txBody>
          <a:bodyPr/>
          <a:lstStyle/>
          <a:p>
            <a:fld id="{FFF700D2-071F-440E-A3FF-180D34BA4EC8}" type="slidenum">
              <a:rPr lang="en-GB" smtClean="0"/>
              <a:pPr/>
              <a:t>5</a:t>
            </a:fld>
            <a:endParaRPr lang="en-GB"/>
          </a:p>
        </p:txBody>
      </p:sp>
    </p:spTree>
    <p:extLst>
      <p:ext uri="{BB962C8B-B14F-4D97-AF65-F5344CB8AC3E}">
        <p14:creationId xmlns:p14="http://schemas.microsoft.com/office/powerpoint/2010/main" val="331003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F4392D2-9D39-4EC5-87A7-27A63A208DAB}"/>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7" name="內容版面配置區 6">
            <a:extLst>
              <a:ext uri="{FF2B5EF4-FFF2-40B4-BE49-F238E27FC236}">
                <a16:creationId xmlns:a16="http://schemas.microsoft.com/office/drawing/2014/main" id="{7466B8D1-C0A6-44C9-B8B5-26916E84A91E}"/>
              </a:ext>
            </a:extLst>
          </p:cNvPr>
          <p:cNvSpPr>
            <a:spLocks noGrp="1"/>
          </p:cNvSpPr>
          <p:nvPr>
            <p:ph sz="half" idx="1"/>
          </p:nvPr>
        </p:nvSpPr>
        <p:spPr/>
        <p:txBody>
          <a:bodyPr/>
          <a:lstStyle/>
          <a:p>
            <a:pPr lvl="0">
              <a:buNone/>
            </a:pPr>
            <a:r>
              <a:rPr lang="en-US" altLang="zh-TW" sz="3200" b="1" dirty="0">
                <a:solidFill>
                  <a:srgbClr val="F79646"/>
                </a:solidFill>
              </a:rPr>
              <a:t>(b) </a:t>
            </a:r>
            <a:r>
              <a:rPr lang="zh-TW" altLang="en-US" sz="3200" b="1" dirty="0">
                <a:solidFill>
                  <a:srgbClr val="F79646"/>
                </a:solidFill>
              </a:rPr>
              <a:t>循環過程</a:t>
            </a:r>
            <a:endParaRPr lang="en-US" altLang="zh-TW" sz="3200" dirty="0">
              <a:solidFill>
                <a:srgbClr val="F79646"/>
              </a:solidFill>
            </a:endParaRPr>
          </a:p>
          <a:p>
            <a:pPr>
              <a:lnSpc>
                <a:spcPct val="150000"/>
              </a:lnSpc>
            </a:pPr>
            <a:r>
              <a:rPr lang="zh-TW" altLang="en-US" dirty="0"/>
              <a:t>在每一循環中系統所作的淨功，</a:t>
            </a:r>
            <a:r>
              <a:rPr lang="en-US" altLang="zh-TW" i="1" dirty="0"/>
              <a:t>W</a:t>
            </a:r>
            <a:r>
              <a:rPr lang="en-US" altLang="zh-TW" dirty="0"/>
              <a:t> = </a:t>
            </a:r>
            <a:r>
              <a:rPr lang="en-US" altLang="zh-TW" i="1" dirty="0"/>
              <a:t>W</a:t>
            </a:r>
            <a:r>
              <a:rPr lang="en-US" altLang="zh-TW" baseline="-25000" dirty="0"/>
              <a:t>I </a:t>
            </a:r>
            <a:r>
              <a:rPr lang="en-US" altLang="zh-TW" dirty="0"/>
              <a:t>+ </a:t>
            </a:r>
            <a:r>
              <a:rPr lang="en-US" altLang="zh-TW" i="1" dirty="0"/>
              <a:t>W</a:t>
            </a:r>
            <a:r>
              <a:rPr lang="en-US" altLang="zh-TW" baseline="-25000" dirty="0"/>
              <a:t>II</a:t>
            </a:r>
            <a:r>
              <a:rPr lang="zh-TW" altLang="en-US" dirty="0"/>
              <a:t>，等於在每一循環中所輸入的熱。</a:t>
            </a:r>
          </a:p>
          <a:p>
            <a:pPr>
              <a:lnSpc>
                <a:spcPct val="150000"/>
              </a:lnSpc>
            </a:pPr>
            <a:endParaRPr lang="zh-TW" altLang="en-US" dirty="0"/>
          </a:p>
        </p:txBody>
      </p:sp>
      <p:pic>
        <p:nvPicPr>
          <p:cNvPr id="9" name="內容版面配置區 8">
            <a:extLst>
              <a:ext uri="{FF2B5EF4-FFF2-40B4-BE49-F238E27FC236}">
                <a16:creationId xmlns:a16="http://schemas.microsoft.com/office/drawing/2014/main" id="{7739D480-C968-4621-901D-38F252C702B1}"/>
              </a:ext>
            </a:extLst>
          </p:cNvPr>
          <p:cNvPicPr>
            <a:picLocks noGrp="1" noChangeAspect="1"/>
          </p:cNvPicPr>
          <p:nvPr>
            <p:ph sz="half" idx="2"/>
          </p:nvPr>
        </p:nvPicPr>
        <p:blipFill>
          <a:blip r:embed="rId2"/>
          <a:stretch>
            <a:fillRect/>
          </a:stretch>
        </p:blipFill>
        <p:spPr>
          <a:xfrm>
            <a:off x="4648200" y="1566756"/>
            <a:ext cx="3420428" cy="3887152"/>
          </a:xfrm>
          <a:prstGeom prst="rect">
            <a:avLst/>
          </a:prstGeom>
        </p:spPr>
      </p:pic>
      <p:sp>
        <p:nvSpPr>
          <p:cNvPr id="4" name="頁尾版面配置區 3">
            <a:extLst>
              <a:ext uri="{FF2B5EF4-FFF2-40B4-BE49-F238E27FC236}">
                <a16:creationId xmlns:a16="http://schemas.microsoft.com/office/drawing/2014/main" id="{5EBD55A4-BFEF-40B8-BB8D-11C5B6795A73}"/>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BD408F0D-4CF7-42E7-9738-40D3571476F3}"/>
              </a:ext>
            </a:extLst>
          </p:cNvPr>
          <p:cNvSpPr>
            <a:spLocks noGrp="1"/>
          </p:cNvSpPr>
          <p:nvPr>
            <p:ph type="sldNum" sz="quarter" idx="12"/>
          </p:nvPr>
        </p:nvSpPr>
        <p:spPr/>
        <p:txBody>
          <a:bodyPr/>
          <a:lstStyle/>
          <a:p>
            <a:fld id="{FFF700D2-071F-440E-A3FF-180D34BA4EC8}" type="slidenum">
              <a:rPr lang="en-GB" smtClean="0"/>
              <a:t>50</a:t>
            </a:fld>
            <a:endParaRPr lang="en-GB"/>
          </a:p>
        </p:txBody>
      </p:sp>
    </p:spTree>
    <p:extLst>
      <p:ext uri="{BB962C8B-B14F-4D97-AF65-F5344CB8AC3E}">
        <p14:creationId xmlns:p14="http://schemas.microsoft.com/office/powerpoint/2010/main" val="2233024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1438D947-1427-43C8-B62B-2624A0363387}"/>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8" name="內容版面配置區 7">
            <a:extLst>
              <a:ext uri="{FF2B5EF4-FFF2-40B4-BE49-F238E27FC236}">
                <a16:creationId xmlns:a16="http://schemas.microsoft.com/office/drawing/2014/main" id="{71D1AB26-12B4-4ABA-AB53-D9FE5C782732}"/>
              </a:ext>
            </a:extLst>
          </p:cNvPr>
          <p:cNvSpPr>
            <a:spLocks noGrp="1"/>
          </p:cNvSpPr>
          <p:nvPr>
            <p:ph idx="1"/>
          </p:nvPr>
        </p:nvSpPr>
        <p:spPr/>
        <p:txBody>
          <a:bodyPr/>
          <a:lstStyle/>
          <a:p>
            <a:pPr>
              <a:buNone/>
            </a:pPr>
            <a:r>
              <a:rPr lang="en-US" altLang="zh-TW" sz="3200" b="1" dirty="0">
                <a:solidFill>
                  <a:schemeClr val="accent6"/>
                </a:solidFill>
              </a:rPr>
              <a:t>(c) </a:t>
            </a:r>
            <a:r>
              <a:rPr lang="zh-TW" altLang="en-US" sz="3200" b="1" dirty="0">
                <a:solidFill>
                  <a:schemeClr val="accent6"/>
                </a:solidFill>
              </a:rPr>
              <a:t>定容過程</a:t>
            </a:r>
            <a:endParaRPr lang="en-US" altLang="zh-TW" sz="3200" b="1" dirty="0">
              <a:solidFill>
                <a:schemeClr val="accent6"/>
              </a:solidFill>
            </a:endParaRPr>
          </a:p>
          <a:p>
            <a:r>
              <a:rPr lang="zh-TW" altLang="en-US" dirty="0"/>
              <a:t>在定容過程中，系統的體積保持一定。因此 </a:t>
            </a:r>
            <a:r>
              <a:rPr lang="en-US" altLang="zh-TW" i="1" dirty="0"/>
              <a:t>W</a:t>
            </a:r>
            <a:r>
              <a:rPr lang="en-US" altLang="zh-TW" dirty="0"/>
              <a:t> = 0</a:t>
            </a:r>
            <a:r>
              <a:rPr lang="zh-TW" altLang="en-US" dirty="0"/>
              <a:t>。從第一定律知</a:t>
            </a:r>
            <a:br>
              <a:rPr lang="en-US" altLang="zh-TW" sz="3200" dirty="0"/>
            </a:br>
            <a:br>
              <a:rPr lang="en-US" altLang="zh-TW" i="1" dirty="0"/>
            </a:br>
            <a:endParaRPr lang="en-US" altLang="zh-TW" dirty="0"/>
          </a:p>
          <a:p>
            <a:r>
              <a:rPr lang="zh-TW" altLang="en-US" dirty="0"/>
              <a:t>所有進入系統的熱，都用來增加其內能。</a:t>
            </a:r>
          </a:p>
        </p:txBody>
      </p:sp>
      <p:sp>
        <p:nvSpPr>
          <p:cNvPr id="5" name="頁尾版面配置區 4">
            <a:extLst>
              <a:ext uri="{FF2B5EF4-FFF2-40B4-BE49-F238E27FC236}">
                <a16:creationId xmlns:a16="http://schemas.microsoft.com/office/drawing/2014/main" id="{F1C5939F-03ED-42A4-8F60-A196F6D0EBB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6" name="投影片編號版面配置區 5">
            <a:extLst>
              <a:ext uri="{FF2B5EF4-FFF2-40B4-BE49-F238E27FC236}">
                <a16:creationId xmlns:a16="http://schemas.microsoft.com/office/drawing/2014/main" id="{FAC53AB5-037D-4E4C-BA57-B8BB90E5AB50}"/>
              </a:ext>
            </a:extLst>
          </p:cNvPr>
          <p:cNvSpPr>
            <a:spLocks noGrp="1"/>
          </p:cNvSpPr>
          <p:nvPr>
            <p:ph type="sldNum" sz="quarter" idx="12"/>
          </p:nvPr>
        </p:nvSpPr>
        <p:spPr/>
        <p:txBody>
          <a:bodyPr/>
          <a:lstStyle/>
          <a:p>
            <a:fld id="{FFF700D2-071F-440E-A3FF-180D34BA4EC8}" type="slidenum">
              <a:rPr lang="en-GB" smtClean="0"/>
              <a:t>51</a:t>
            </a:fld>
            <a:endParaRPr lang="en-GB"/>
          </a:p>
        </p:txBody>
      </p:sp>
      <p:pic>
        <p:nvPicPr>
          <p:cNvPr id="9" name="圖片 8">
            <a:extLst>
              <a:ext uri="{FF2B5EF4-FFF2-40B4-BE49-F238E27FC236}">
                <a16:creationId xmlns:a16="http://schemas.microsoft.com/office/drawing/2014/main" id="{7D877538-A41C-486B-8194-4F7DD545A64A}"/>
              </a:ext>
            </a:extLst>
          </p:cNvPr>
          <p:cNvPicPr>
            <a:picLocks noChangeAspect="1"/>
          </p:cNvPicPr>
          <p:nvPr/>
        </p:nvPicPr>
        <p:blipFill>
          <a:blip r:embed="rId2"/>
          <a:stretch>
            <a:fillRect/>
          </a:stretch>
        </p:blipFill>
        <p:spPr>
          <a:xfrm>
            <a:off x="899592" y="3068960"/>
            <a:ext cx="4240530" cy="513397"/>
          </a:xfrm>
          <a:prstGeom prst="rect">
            <a:avLst/>
          </a:prstGeom>
        </p:spPr>
      </p:pic>
    </p:spTree>
    <p:extLst>
      <p:ext uri="{BB962C8B-B14F-4D97-AF65-F5344CB8AC3E}">
        <p14:creationId xmlns:p14="http://schemas.microsoft.com/office/powerpoint/2010/main" val="2867881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A7FF18-9B1F-474A-93F6-06FBB31ED0B8}"/>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3" name="內容版面配置區 2">
            <a:extLst>
              <a:ext uri="{FF2B5EF4-FFF2-40B4-BE49-F238E27FC236}">
                <a16:creationId xmlns:a16="http://schemas.microsoft.com/office/drawing/2014/main" id="{91C6A534-E006-433D-B986-11A6E924080F}"/>
              </a:ext>
            </a:extLst>
          </p:cNvPr>
          <p:cNvSpPr>
            <a:spLocks noGrp="1"/>
          </p:cNvSpPr>
          <p:nvPr>
            <p:ph idx="1"/>
          </p:nvPr>
        </p:nvSpPr>
        <p:spPr/>
        <p:txBody>
          <a:bodyPr/>
          <a:lstStyle/>
          <a:p>
            <a:pPr>
              <a:buNone/>
            </a:pPr>
            <a:r>
              <a:rPr lang="en-US" altLang="zh-TW" sz="3200" b="1" dirty="0">
                <a:solidFill>
                  <a:schemeClr val="accent6"/>
                </a:solidFill>
              </a:rPr>
              <a:t>(d) </a:t>
            </a:r>
            <a:r>
              <a:rPr lang="zh-TW" altLang="en-US" sz="3200" b="1" dirty="0">
                <a:solidFill>
                  <a:schemeClr val="accent6"/>
                </a:solidFill>
              </a:rPr>
              <a:t>絕熱過程</a:t>
            </a:r>
            <a:endParaRPr lang="en-US" altLang="zh-TW" sz="3200" b="1" dirty="0">
              <a:solidFill>
                <a:schemeClr val="accent6"/>
              </a:solidFill>
            </a:endParaRPr>
          </a:p>
          <a:p>
            <a:r>
              <a:rPr lang="zh-TW" altLang="en-US" dirty="0"/>
              <a:t>在</a:t>
            </a:r>
            <a:r>
              <a:rPr lang="zh-TW" altLang="en-US" b="1" dirty="0">
                <a:solidFill>
                  <a:srgbClr val="C00000"/>
                </a:solidFill>
              </a:rPr>
              <a:t>絕熱</a:t>
            </a:r>
            <a:r>
              <a:rPr lang="en-US" altLang="zh-TW" dirty="0"/>
              <a:t>(adiabatic)</a:t>
            </a:r>
            <a:r>
              <a:rPr lang="zh-TW" altLang="en-US" dirty="0"/>
              <a:t>過程中，系統與環境間，沒有熱的交換；即 </a:t>
            </a:r>
            <a:r>
              <a:rPr lang="en-US" altLang="zh-TW" i="1" dirty="0"/>
              <a:t>Q </a:t>
            </a:r>
            <a:r>
              <a:rPr lang="en-US" altLang="zh-TW" dirty="0"/>
              <a:t>= 0</a:t>
            </a:r>
            <a:r>
              <a:rPr lang="zh-TW" altLang="en-US" dirty="0"/>
              <a:t>。這可由兩種方法來達成。第一，可將系統密閉在一個絕熱的容器內。第二，過程可很快的發生，使系統與環境間沒有足夠的時間進行明顯的熱交換。例如在柴油機裡急速的壓縮行程，就近似於絕熱。對絕熱過程而言，第一定律的形式為</a:t>
            </a:r>
            <a:br>
              <a:rPr lang="en-US" altLang="zh-TW" sz="3200" dirty="0"/>
            </a:br>
            <a:endParaRPr lang="zh-TW" altLang="en-US" dirty="0"/>
          </a:p>
        </p:txBody>
      </p:sp>
      <p:sp>
        <p:nvSpPr>
          <p:cNvPr id="4" name="頁尾版面配置區 3">
            <a:extLst>
              <a:ext uri="{FF2B5EF4-FFF2-40B4-BE49-F238E27FC236}">
                <a16:creationId xmlns:a16="http://schemas.microsoft.com/office/drawing/2014/main" id="{43ECA582-182B-4D13-9B0B-33785403E42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E806459-70B2-4598-95F0-F07BD4DA8D84}"/>
              </a:ext>
            </a:extLst>
          </p:cNvPr>
          <p:cNvSpPr>
            <a:spLocks noGrp="1"/>
          </p:cNvSpPr>
          <p:nvPr>
            <p:ph type="sldNum" sz="quarter" idx="12"/>
          </p:nvPr>
        </p:nvSpPr>
        <p:spPr/>
        <p:txBody>
          <a:bodyPr/>
          <a:lstStyle/>
          <a:p>
            <a:fld id="{FFF700D2-071F-440E-A3FF-180D34BA4EC8}" type="slidenum">
              <a:rPr lang="en-GB" smtClean="0"/>
              <a:t>52</a:t>
            </a:fld>
            <a:endParaRPr lang="en-GB"/>
          </a:p>
        </p:txBody>
      </p:sp>
      <p:pic>
        <p:nvPicPr>
          <p:cNvPr id="6" name="圖片 5">
            <a:extLst>
              <a:ext uri="{FF2B5EF4-FFF2-40B4-BE49-F238E27FC236}">
                <a16:creationId xmlns:a16="http://schemas.microsoft.com/office/drawing/2014/main" id="{10D8D010-0DE3-44AA-BADE-44F71530E572}"/>
              </a:ext>
            </a:extLst>
          </p:cNvPr>
          <p:cNvPicPr>
            <a:picLocks noChangeAspect="1"/>
          </p:cNvPicPr>
          <p:nvPr/>
        </p:nvPicPr>
        <p:blipFill>
          <a:blip r:embed="rId2"/>
          <a:stretch>
            <a:fillRect/>
          </a:stretch>
        </p:blipFill>
        <p:spPr>
          <a:xfrm>
            <a:off x="899592" y="5229200"/>
            <a:ext cx="6914198" cy="480060"/>
          </a:xfrm>
          <a:prstGeom prst="rect">
            <a:avLst/>
          </a:prstGeom>
        </p:spPr>
      </p:pic>
    </p:spTree>
    <p:extLst>
      <p:ext uri="{BB962C8B-B14F-4D97-AF65-F5344CB8AC3E}">
        <p14:creationId xmlns:p14="http://schemas.microsoft.com/office/powerpoint/2010/main" val="295664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10215E-A4D7-4329-A5D9-FEE096E2852A}"/>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3" name="內容版面配置區 2">
            <a:extLst>
              <a:ext uri="{FF2B5EF4-FFF2-40B4-BE49-F238E27FC236}">
                <a16:creationId xmlns:a16="http://schemas.microsoft.com/office/drawing/2014/main" id="{3063D838-5437-4CDC-A2FF-E07F160BCF21}"/>
              </a:ext>
            </a:extLst>
          </p:cNvPr>
          <p:cNvSpPr>
            <a:spLocks noGrp="1"/>
          </p:cNvSpPr>
          <p:nvPr>
            <p:ph idx="1"/>
          </p:nvPr>
        </p:nvSpPr>
        <p:spPr/>
        <p:txBody>
          <a:bodyPr/>
          <a:lstStyle/>
          <a:p>
            <a:pPr>
              <a:buNone/>
            </a:pPr>
            <a:r>
              <a:rPr lang="en-US" altLang="zh-TW" sz="3200" b="1" dirty="0">
                <a:solidFill>
                  <a:schemeClr val="accent6"/>
                </a:solidFill>
              </a:rPr>
              <a:t>(e) </a:t>
            </a:r>
            <a:r>
              <a:rPr lang="zh-TW" altLang="en-US" sz="3200" b="1" dirty="0">
                <a:solidFill>
                  <a:schemeClr val="accent6"/>
                </a:solidFill>
              </a:rPr>
              <a:t>絕熱自由膨脹</a:t>
            </a:r>
            <a:endParaRPr lang="en-US" altLang="zh-TW" sz="3200" b="1" dirty="0">
              <a:solidFill>
                <a:schemeClr val="accent6"/>
              </a:solidFill>
            </a:endParaRPr>
          </a:p>
          <a:p>
            <a:r>
              <a:rPr lang="zh-TW" altLang="en-US" dirty="0"/>
              <a:t>圖 </a:t>
            </a:r>
            <a:r>
              <a:rPr lang="en-US" altLang="zh-TW" dirty="0"/>
              <a:t>19.11 </a:t>
            </a:r>
            <a:r>
              <a:rPr lang="zh-TW" altLang="en-US" dirty="0"/>
              <a:t>中表示兩個容器，以裝有活門的管子相連。起初，一個容器充滿氣體，而另一個則抽成真空，將系統加以絕熱，即 </a:t>
            </a:r>
            <a:r>
              <a:rPr lang="en-US" altLang="zh-TW" i="1" dirty="0"/>
              <a:t>Q </a:t>
            </a:r>
            <a:r>
              <a:rPr lang="en-US" altLang="zh-TW" dirty="0"/>
              <a:t>= 0</a:t>
            </a:r>
            <a:r>
              <a:rPr lang="zh-TW" altLang="en-US" dirty="0"/>
              <a:t>。當把活門打開時，氣體快速膨脹，並充滿另一容器。這種無法控制的膨脹為非準靜過程，並無法在 </a:t>
            </a:r>
            <a:r>
              <a:rPr lang="en-US" altLang="zh-TW" i="1" dirty="0"/>
              <a:t>PV </a:t>
            </a:r>
            <a:r>
              <a:rPr lang="zh-TW" altLang="en-US" dirty="0"/>
              <a:t>圖上加以描繪。因氣體並未反抗活塞而膨脹，故不作功，</a:t>
            </a:r>
            <a:r>
              <a:rPr lang="en-US" altLang="zh-TW" i="1" dirty="0"/>
              <a:t>W </a:t>
            </a:r>
            <a:r>
              <a:rPr lang="en-US" altLang="zh-TW" dirty="0"/>
              <a:t>= 0 </a:t>
            </a:r>
            <a:r>
              <a:rPr lang="zh-TW" altLang="en-US" dirty="0"/>
              <a:t>。由第一定律可得知</a:t>
            </a:r>
            <a:br>
              <a:rPr lang="en-US" altLang="zh-TW" sz="3200" dirty="0"/>
            </a:br>
            <a:endParaRPr lang="zh-TW" altLang="en-US" dirty="0"/>
          </a:p>
        </p:txBody>
      </p:sp>
      <p:sp>
        <p:nvSpPr>
          <p:cNvPr id="4" name="頁尾版面配置區 3">
            <a:extLst>
              <a:ext uri="{FF2B5EF4-FFF2-40B4-BE49-F238E27FC236}">
                <a16:creationId xmlns:a16="http://schemas.microsoft.com/office/drawing/2014/main" id="{5EB3DA43-BB4C-4581-A2F1-A3E8BB8CEBA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8C55FA8-5D41-47F8-8BD4-F935D0E494AC}"/>
              </a:ext>
            </a:extLst>
          </p:cNvPr>
          <p:cNvSpPr>
            <a:spLocks noGrp="1"/>
          </p:cNvSpPr>
          <p:nvPr>
            <p:ph type="sldNum" sz="quarter" idx="12"/>
          </p:nvPr>
        </p:nvSpPr>
        <p:spPr/>
        <p:txBody>
          <a:bodyPr/>
          <a:lstStyle/>
          <a:p>
            <a:fld id="{FFF700D2-071F-440E-A3FF-180D34BA4EC8}" type="slidenum">
              <a:rPr lang="en-GB" smtClean="0"/>
              <a:t>53</a:t>
            </a:fld>
            <a:endParaRPr lang="en-GB"/>
          </a:p>
        </p:txBody>
      </p:sp>
      <p:pic>
        <p:nvPicPr>
          <p:cNvPr id="6" name="圖片 5">
            <a:extLst>
              <a:ext uri="{FF2B5EF4-FFF2-40B4-BE49-F238E27FC236}">
                <a16:creationId xmlns:a16="http://schemas.microsoft.com/office/drawing/2014/main" id="{EC8E8F5A-C849-448F-861E-84E439AFF05A}"/>
              </a:ext>
            </a:extLst>
          </p:cNvPr>
          <p:cNvPicPr>
            <a:picLocks noChangeAspect="1"/>
          </p:cNvPicPr>
          <p:nvPr/>
        </p:nvPicPr>
        <p:blipFill>
          <a:blip r:embed="rId2"/>
          <a:stretch>
            <a:fillRect/>
          </a:stretch>
        </p:blipFill>
        <p:spPr>
          <a:xfrm>
            <a:off x="683568" y="5267201"/>
            <a:ext cx="5167313" cy="500062"/>
          </a:xfrm>
          <a:prstGeom prst="rect">
            <a:avLst/>
          </a:prstGeom>
        </p:spPr>
      </p:pic>
    </p:spTree>
    <p:extLst>
      <p:ext uri="{BB962C8B-B14F-4D97-AF65-F5344CB8AC3E}">
        <p14:creationId xmlns:p14="http://schemas.microsoft.com/office/powerpoint/2010/main" val="2970435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10215E-A4D7-4329-A5D9-FEE096E2852A}"/>
              </a:ext>
            </a:extLst>
          </p:cNvPr>
          <p:cNvSpPr>
            <a:spLocks noGrp="1"/>
          </p:cNvSpPr>
          <p:nvPr>
            <p:ph type="title"/>
          </p:nvPr>
        </p:nvSpPr>
        <p:spPr/>
        <p:txBody>
          <a:bodyPr/>
          <a:lstStyle/>
          <a:p>
            <a:r>
              <a:rPr lang="en-US" altLang="zh-TW" dirty="0"/>
              <a:t>19.6</a:t>
            </a:r>
            <a:r>
              <a:rPr lang="zh-TW" altLang="en-US" dirty="0"/>
              <a:t> 熱力學第一定律之應用</a:t>
            </a:r>
          </a:p>
        </p:txBody>
      </p:sp>
      <p:sp>
        <p:nvSpPr>
          <p:cNvPr id="3" name="內容版面配置區 2">
            <a:extLst>
              <a:ext uri="{FF2B5EF4-FFF2-40B4-BE49-F238E27FC236}">
                <a16:creationId xmlns:a16="http://schemas.microsoft.com/office/drawing/2014/main" id="{3063D838-5437-4CDC-A2FF-E07F160BCF21}"/>
              </a:ext>
            </a:extLst>
          </p:cNvPr>
          <p:cNvSpPr>
            <a:spLocks noGrp="1"/>
          </p:cNvSpPr>
          <p:nvPr>
            <p:ph idx="1"/>
          </p:nvPr>
        </p:nvSpPr>
        <p:spPr/>
        <p:txBody>
          <a:bodyPr/>
          <a:lstStyle/>
          <a:p>
            <a:pPr>
              <a:buNone/>
            </a:pPr>
            <a:r>
              <a:rPr lang="en-US" altLang="zh-TW" sz="3200" b="1" dirty="0">
                <a:solidFill>
                  <a:schemeClr val="accent6"/>
                </a:solidFill>
              </a:rPr>
              <a:t>(e) </a:t>
            </a:r>
            <a:r>
              <a:rPr lang="zh-TW" altLang="en-US" sz="3200" b="1" dirty="0">
                <a:solidFill>
                  <a:schemeClr val="accent6"/>
                </a:solidFill>
              </a:rPr>
              <a:t>絕熱自由膨脹</a:t>
            </a:r>
            <a:endParaRPr lang="en-US" altLang="zh-TW" sz="3200" b="1" dirty="0">
              <a:solidFill>
                <a:schemeClr val="accent6"/>
              </a:solidFill>
            </a:endParaRPr>
          </a:p>
          <a:p>
            <a:pPr>
              <a:lnSpc>
                <a:spcPts val="4000"/>
              </a:lnSpc>
            </a:pPr>
            <a:r>
              <a:rPr lang="zh-TW" altLang="en-US" dirty="0"/>
              <a:t>在</a:t>
            </a:r>
            <a:r>
              <a:rPr lang="zh-TW" altLang="en-US" b="1" dirty="0">
                <a:solidFill>
                  <a:srgbClr val="C00000"/>
                </a:solidFill>
              </a:rPr>
              <a:t>絕熱自由膨脹</a:t>
            </a:r>
            <a:r>
              <a:rPr lang="en-US" altLang="zh-TW" dirty="0"/>
              <a:t>(adiabatic free expansion)</a:t>
            </a:r>
            <a:r>
              <a:rPr lang="zh-TW" altLang="en-US" dirty="0"/>
              <a:t>中，「任何的氣體</a:t>
            </a:r>
            <a:r>
              <a:rPr lang="en-US" altLang="zh-TW" dirty="0"/>
              <a:t>(</a:t>
            </a:r>
            <a:r>
              <a:rPr lang="zh-TW" altLang="en-US" dirty="0"/>
              <a:t>理想或真實</a:t>
            </a:r>
            <a:r>
              <a:rPr lang="en-US" altLang="zh-TW" dirty="0"/>
              <a:t>)</a:t>
            </a:r>
            <a:r>
              <a:rPr lang="zh-TW" altLang="en-US" dirty="0"/>
              <a:t>內能均不改變」。</a:t>
            </a:r>
          </a:p>
          <a:p>
            <a:pPr>
              <a:lnSpc>
                <a:spcPts val="4000"/>
              </a:lnSpc>
            </a:pPr>
            <a:r>
              <a:rPr lang="zh-TW" altLang="en-US" dirty="0"/>
              <a:t>在理想氣體的特殊情況下，絕熱自由膨脹時，溫度不會發生改變。我們的結論是：「理想氣體的內能，僅與溫度有關」，而與壓力或體積均無關。精密的實驗顯示，在高壓低溫下進行絕熱自由膨脹時，真實氣體的溫度，會有少許的改變。這表示真實氣體的內能，也是壓力或體積的函數。</a:t>
            </a:r>
          </a:p>
        </p:txBody>
      </p:sp>
      <p:sp>
        <p:nvSpPr>
          <p:cNvPr id="4" name="頁尾版面配置區 3">
            <a:extLst>
              <a:ext uri="{FF2B5EF4-FFF2-40B4-BE49-F238E27FC236}">
                <a16:creationId xmlns:a16="http://schemas.microsoft.com/office/drawing/2014/main" id="{5EB3DA43-BB4C-4581-A2F1-A3E8BB8CEBA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8C55FA8-5D41-47F8-8BD4-F935D0E494AC}"/>
              </a:ext>
            </a:extLst>
          </p:cNvPr>
          <p:cNvSpPr>
            <a:spLocks noGrp="1"/>
          </p:cNvSpPr>
          <p:nvPr>
            <p:ph type="sldNum" sz="quarter" idx="12"/>
          </p:nvPr>
        </p:nvSpPr>
        <p:spPr/>
        <p:txBody>
          <a:bodyPr/>
          <a:lstStyle/>
          <a:p>
            <a:fld id="{FFF700D2-071F-440E-A3FF-180D34BA4EC8}" type="slidenum">
              <a:rPr lang="en-GB" smtClean="0"/>
              <a:t>54</a:t>
            </a:fld>
            <a:endParaRPr lang="en-GB"/>
          </a:p>
        </p:txBody>
      </p:sp>
    </p:spTree>
    <p:extLst>
      <p:ext uri="{BB962C8B-B14F-4D97-AF65-F5344CB8AC3E}">
        <p14:creationId xmlns:p14="http://schemas.microsoft.com/office/powerpoint/2010/main" val="4030792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FF3A6-F48B-44F6-8D27-67A6A227CFAB}"/>
              </a:ext>
            </a:extLst>
          </p:cNvPr>
          <p:cNvSpPr>
            <a:spLocks noGrp="1"/>
          </p:cNvSpPr>
          <p:nvPr>
            <p:ph type="title"/>
          </p:nvPr>
        </p:nvSpPr>
        <p:spPr/>
        <p:txBody>
          <a:bodyPr/>
          <a:lstStyle/>
          <a:p>
            <a:r>
              <a:rPr lang="en-US" altLang="zh-TW" dirty="0"/>
              <a:t>19.6</a:t>
            </a:r>
            <a:r>
              <a:rPr lang="zh-TW" altLang="en-US" dirty="0"/>
              <a:t> 熱力學第一定律之應用</a:t>
            </a:r>
          </a:p>
        </p:txBody>
      </p:sp>
      <p:pic>
        <p:nvPicPr>
          <p:cNvPr id="6" name="內容版面配置區 5">
            <a:extLst>
              <a:ext uri="{FF2B5EF4-FFF2-40B4-BE49-F238E27FC236}">
                <a16:creationId xmlns:a16="http://schemas.microsoft.com/office/drawing/2014/main" id="{A3AF7059-4B4A-4126-A3F7-498613A8884D}"/>
              </a:ext>
            </a:extLst>
          </p:cNvPr>
          <p:cNvPicPr>
            <a:picLocks noGrp="1" noChangeAspect="1"/>
          </p:cNvPicPr>
          <p:nvPr>
            <p:ph idx="1"/>
          </p:nvPr>
        </p:nvPicPr>
        <p:blipFill>
          <a:blip r:embed="rId2"/>
          <a:stretch>
            <a:fillRect/>
          </a:stretch>
        </p:blipFill>
        <p:spPr>
          <a:xfrm>
            <a:off x="2772728" y="2060848"/>
            <a:ext cx="3780472" cy="3107055"/>
          </a:xfrm>
          <a:prstGeom prst="rect">
            <a:avLst/>
          </a:prstGeom>
        </p:spPr>
      </p:pic>
      <p:sp>
        <p:nvSpPr>
          <p:cNvPr id="4" name="頁尾版面配置區 3">
            <a:extLst>
              <a:ext uri="{FF2B5EF4-FFF2-40B4-BE49-F238E27FC236}">
                <a16:creationId xmlns:a16="http://schemas.microsoft.com/office/drawing/2014/main" id="{B93CA353-C595-45B7-8350-74EBC8E62EC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193C4113-E6F6-4F67-9AD7-F1208A0A6783}"/>
              </a:ext>
            </a:extLst>
          </p:cNvPr>
          <p:cNvSpPr>
            <a:spLocks noGrp="1"/>
          </p:cNvSpPr>
          <p:nvPr>
            <p:ph type="sldNum" sz="quarter" idx="12"/>
          </p:nvPr>
        </p:nvSpPr>
        <p:spPr/>
        <p:txBody>
          <a:bodyPr/>
          <a:lstStyle/>
          <a:p>
            <a:fld id="{FFF700D2-071F-440E-A3FF-180D34BA4EC8}" type="slidenum">
              <a:rPr lang="en-GB" smtClean="0"/>
              <a:t>55</a:t>
            </a:fld>
            <a:endParaRPr lang="en-GB"/>
          </a:p>
        </p:txBody>
      </p:sp>
    </p:spTree>
    <p:extLst>
      <p:ext uri="{BB962C8B-B14F-4D97-AF65-F5344CB8AC3E}">
        <p14:creationId xmlns:p14="http://schemas.microsoft.com/office/powerpoint/2010/main" val="2590813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572E1357-E832-41BE-BB4F-FF47337A5A4D}"/>
              </a:ext>
            </a:extLst>
          </p:cNvPr>
          <p:cNvSpPr>
            <a:spLocks noGrp="1"/>
          </p:cNvSpPr>
          <p:nvPr>
            <p:ph type="title"/>
          </p:nvPr>
        </p:nvSpPr>
        <p:spPr/>
        <p:txBody>
          <a:bodyPr/>
          <a:lstStyle/>
          <a:p>
            <a:r>
              <a:rPr lang="zh-TW" altLang="en-US" dirty="0"/>
              <a:t>例題 </a:t>
            </a:r>
            <a:r>
              <a:rPr lang="en-US" altLang="zh-TW" dirty="0"/>
              <a:t>19.5</a:t>
            </a:r>
            <a:endParaRPr lang="zh-TW" altLang="en-US" dirty="0"/>
          </a:p>
        </p:txBody>
      </p:sp>
      <p:sp>
        <p:nvSpPr>
          <p:cNvPr id="7" name="文字版面配置區 6">
            <a:extLst>
              <a:ext uri="{FF2B5EF4-FFF2-40B4-BE49-F238E27FC236}">
                <a16:creationId xmlns:a16="http://schemas.microsoft.com/office/drawing/2014/main" id="{D7433BFB-E58E-4A7E-955C-D4A70298835B}"/>
              </a:ext>
            </a:extLst>
          </p:cNvPr>
          <p:cNvSpPr>
            <a:spLocks noGrp="1"/>
          </p:cNvSpPr>
          <p:nvPr>
            <p:ph type="body" idx="1"/>
          </p:nvPr>
        </p:nvSpPr>
        <p:spPr/>
        <p:txBody>
          <a:bodyPr/>
          <a:lstStyle/>
          <a:p>
            <a:r>
              <a:rPr lang="zh-TW" altLang="en-US" dirty="0"/>
              <a:t>在附有活塞的汽缸內，裝有 </a:t>
            </a:r>
            <a:r>
              <a:rPr lang="en-US" altLang="zh-TW" dirty="0"/>
              <a:t>0.2 kg</a:t>
            </a:r>
            <a:r>
              <a:rPr lang="zh-TW" altLang="en-US" dirty="0"/>
              <a:t>，</a:t>
            </a:r>
            <a:r>
              <a:rPr lang="en-US" altLang="zh-TW" dirty="0" err="1"/>
              <a:t>100°C</a:t>
            </a:r>
            <a:r>
              <a:rPr lang="en-US" altLang="zh-TW" dirty="0"/>
              <a:t> </a:t>
            </a:r>
            <a:r>
              <a:rPr lang="zh-TW" altLang="en-US" dirty="0"/>
              <a:t>的水。當在 </a:t>
            </a:r>
            <a:r>
              <a:rPr lang="en-US" altLang="zh-TW" dirty="0"/>
              <a:t>1 atm </a:t>
            </a:r>
            <a:r>
              <a:rPr lang="zh-TW" altLang="en-US" dirty="0"/>
              <a:t>的定壓下，轉變成 </a:t>
            </a:r>
            <a:r>
              <a:rPr lang="en-US" altLang="zh-TW" dirty="0" err="1"/>
              <a:t>100°C</a:t>
            </a:r>
            <a:r>
              <a:rPr lang="en-US" altLang="zh-TW" dirty="0"/>
              <a:t> </a:t>
            </a:r>
            <a:r>
              <a:rPr lang="zh-TW" altLang="en-US" dirty="0"/>
              <a:t>的蒸汽時，水內能的改變為何？水的密度為 </a:t>
            </a:r>
            <a:r>
              <a:rPr lang="en-US" altLang="zh-TW" i="1" dirty="0" err="1"/>
              <a:t>ρ</a:t>
            </a:r>
            <a:r>
              <a:rPr lang="en-US" altLang="zh-TW" baseline="-25000" dirty="0" err="1"/>
              <a:t>w</a:t>
            </a:r>
            <a:r>
              <a:rPr lang="zh-TW" altLang="en-US" baseline="-25000" dirty="0"/>
              <a:t> </a:t>
            </a:r>
            <a:r>
              <a:rPr lang="en-US" altLang="zh-TW" dirty="0"/>
              <a:t>= 10</a:t>
            </a:r>
            <a:r>
              <a:rPr lang="en-US" altLang="zh-TW" baseline="30000" dirty="0"/>
              <a:t>3</a:t>
            </a:r>
            <a:r>
              <a:rPr lang="en-US" altLang="zh-TW" dirty="0"/>
              <a:t> kg/</a:t>
            </a:r>
            <a:r>
              <a:rPr lang="en-US" altLang="zh-TW" dirty="0" err="1"/>
              <a:t>m</a:t>
            </a:r>
            <a:r>
              <a:rPr lang="en-US" altLang="zh-TW" baseline="30000" dirty="0" err="1"/>
              <a:t>3</a:t>
            </a:r>
            <a:r>
              <a:rPr lang="en-US" altLang="zh-TW" dirty="0"/>
              <a:t> </a:t>
            </a:r>
            <a:r>
              <a:rPr lang="zh-TW" altLang="en-US" dirty="0"/>
              <a:t>，而水蒸汽的則為 </a:t>
            </a:r>
            <a:r>
              <a:rPr lang="en-US" altLang="zh-TW" i="1" dirty="0" err="1"/>
              <a:t>ρ</a:t>
            </a:r>
            <a:r>
              <a:rPr lang="en-US" altLang="zh-TW" baseline="-25000" dirty="0" err="1"/>
              <a:t>s</a:t>
            </a:r>
            <a:r>
              <a:rPr lang="en-US" altLang="zh-TW" dirty="0"/>
              <a:t> = 0.6 kg/</a:t>
            </a:r>
            <a:r>
              <a:rPr lang="en-US" altLang="zh-TW" dirty="0" err="1"/>
              <a:t>m</a:t>
            </a:r>
            <a:r>
              <a:rPr lang="en-US" altLang="zh-TW" baseline="30000" dirty="0" err="1"/>
              <a:t>3</a:t>
            </a:r>
            <a:r>
              <a:rPr lang="en-US" altLang="zh-TW" dirty="0"/>
              <a:t> </a:t>
            </a:r>
            <a:r>
              <a:rPr lang="zh-TW" altLang="en-US" dirty="0"/>
              <a:t>。水的汽化潛熱為 </a:t>
            </a:r>
            <a:r>
              <a:rPr lang="en-US" altLang="zh-TW" i="1" dirty="0" err="1"/>
              <a:t>L</a:t>
            </a:r>
            <a:r>
              <a:rPr lang="en-US" altLang="zh-TW" baseline="-25000" dirty="0" err="1"/>
              <a:t>v</a:t>
            </a:r>
            <a:r>
              <a:rPr lang="en-US" altLang="zh-TW" dirty="0"/>
              <a:t> = 2.26 × 10</a:t>
            </a:r>
            <a:r>
              <a:rPr lang="en-US" altLang="zh-TW" baseline="30000" dirty="0"/>
              <a:t>6</a:t>
            </a:r>
            <a:r>
              <a:rPr lang="en-US" altLang="zh-TW" dirty="0"/>
              <a:t>  J/kg</a:t>
            </a:r>
            <a:r>
              <a:rPr lang="zh-TW" altLang="en-US" dirty="0"/>
              <a:t>。</a:t>
            </a:r>
            <a:endParaRPr lang="en-US" altLang="zh-TW" dirty="0"/>
          </a:p>
          <a:p>
            <a:endParaRPr lang="zh-TW" altLang="en-US" dirty="0"/>
          </a:p>
        </p:txBody>
      </p:sp>
      <p:sp>
        <p:nvSpPr>
          <p:cNvPr id="4" name="頁尾版面配置區 3">
            <a:extLst>
              <a:ext uri="{FF2B5EF4-FFF2-40B4-BE49-F238E27FC236}">
                <a16:creationId xmlns:a16="http://schemas.microsoft.com/office/drawing/2014/main" id="{527D97E1-5273-42CC-9C57-5828772D4CB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1A8D0C6C-871B-4DA8-8C97-4CB0370E77C3}"/>
              </a:ext>
            </a:extLst>
          </p:cNvPr>
          <p:cNvSpPr>
            <a:spLocks noGrp="1"/>
          </p:cNvSpPr>
          <p:nvPr>
            <p:ph type="sldNum" sz="quarter" idx="12"/>
          </p:nvPr>
        </p:nvSpPr>
        <p:spPr/>
        <p:txBody>
          <a:bodyPr/>
          <a:lstStyle/>
          <a:p>
            <a:fld id="{FFF700D2-071F-440E-A3FF-180D34BA4EC8}" type="slidenum">
              <a:rPr lang="en-GB" smtClean="0"/>
              <a:t>56</a:t>
            </a:fld>
            <a:endParaRPr lang="en-GB"/>
          </a:p>
        </p:txBody>
      </p:sp>
      <p:sp>
        <p:nvSpPr>
          <p:cNvPr id="8" name="箭號: 有線條的向右箭號 7">
            <a:hlinkClick r:id="rId2" action="ppaction://hlinkfile"/>
            <a:extLst>
              <a:ext uri="{FF2B5EF4-FFF2-40B4-BE49-F238E27FC236}">
                <a16:creationId xmlns:a16="http://schemas.microsoft.com/office/drawing/2014/main" id="{0CFC0D4C-AA49-47D6-9247-BDAE14AB22A5}"/>
              </a:ext>
            </a:extLst>
          </p:cNvPr>
          <p:cNvSpPr/>
          <p:nvPr/>
        </p:nvSpPr>
        <p:spPr>
          <a:xfrm>
            <a:off x="827584" y="4797152"/>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925659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D7AAF4-EF0A-44DB-8293-0C0177A3FFA4}"/>
              </a:ext>
            </a:extLst>
          </p:cNvPr>
          <p:cNvSpPr>
            <a:spLocks noGrp="1"/>
          </p:cNvSpPr>
          <p:nvPr>
            <p:ph type="title"/>
          </p:nvPr>
        </p:nvSpPr>
        <p:spPr/>
        <p:txBody>
          <a:bodyPr/>
          <a:lstStyle/>
          <a:p>
            <a:r>
              <a:rPr lang="en-US" altLang="zh-TW" dirty="0"/>
              <a:t>19.7</a:t>
            </a:r>
            <a:r>
              <a:rPr lang="zh-TW" altLang="en-US" dirty="0"/>
              <a:t> 理想氣體</a:t>
            </a:r>
          </a:p>
        </p:txBody>
      </p:sp>
      <p:sp>
        <p:nvSpPr>
          <p:cNvPr id="9" name="內容版面配置區 8">
            <a:extLst>
              <a:ext uri="{FF2B5EF4-FFF2-40B4-BE49-F238E27FC236}">
                <a16:creationId xmlns:a16="http://schemas.microsoft.com/office/drawing/2014/main" id="{B7FC982B-DA9A-465C-AF5D-704B0D3C72F2}"/>
              </a:ext>
            </a:extLst>
          </p:cNvPr>
          <p:cNvSpPr>
            <a:spLocks noGrp="1"/>
          </p:cNvSpPr>
          <p:nvPr>
            <p:ph idx="1"/>
          </p:nvPr>
        </p:nvSpPr>
        <p:spPr/>
        <p:txBody>
          <a:bodyPr>
            <a:normAutofit/>
          </a:bodyPr>
          <a:lstStyle/>
          <a:p>
            <a:pPr>
              <a:buNone/>
            </a:pPr>
            <a:r>
              <a:rPr lang="zh-TW" altLang="en-US" sz="3200" b="1" dirty="0">
                <a:solidFill>
                  <a:schemeClr val="accent6"/>
                </a:solidFill>
              </a:rPr>
              <a:t>比熱</a:t>
            </a:r>
            <a:endParaRPr lang="en-US" altLang="zh-TW" sz="3200" dirty="0">
              <a:solidFill>
                <a:schemeClr val="accent6"/>
              </a:solidFill>
            </a:endParaRPr>
          </a:p>
          <a:p>
            <a:pPr>
              <a:lnSpc>
                <a:spcPts val="4000"/>
              </a:lnSpc>
            </a:pPr>
            <a:r>
              <a:rPr lang="zh-TW" altLang="en-US" dirty="0"/>
              <a:t>系統的溫度，可在幾個條件下上升。特別令人感到興趣的條件是定容及定壓。在定容下加熱時，任何氣體所作的功為零</a:t>
            </a:r>
            <a:r>
              <a:rPr lang="en-US" altLang="zh-TW" dirty="0"/>
              <a:t>(</a:t>
            </a:r>
            <a:r>
              <a:rPr lang="en-US" altLang="zh-TW" i="1" dirty="0"/>
              <a:t>W </a:t>
            </a:r>
            <a:r>
              <a:rPr lang="en-US" altLang="zh-TW" dirty="0"/>
              <a:t>= 0)</a:t>
            </a:r>
            <a:r>
              <a:rPr lang="zh-TW" altLang="en-US" dirty="0"/>
              <a:t>，故所加的熱是用來增加內能。若在定壓下加熱，則氣體的體積會增加。因定壓膨脹時，氣體要作功，所以在相同的溫度改變時所吸的熱量，較定容時為多。在理想氣體的情況下，可求得定壓比熱與定容比熱之差。 </a:t>
            </a:r>
          </a:p>
        </p:txBody>
      </p:sp>
      <p:sp>
        <p:nvSpPr>
          <p:cNvPr id="4" name="頁尾版面配置區 3">
            <a:extLst>
              <a:ext uri="{FF2B5EF4-FFF2-40B4-BE49-F238E27FC236}">
                <a16:creationId xmlns:a16="http://schemas.microsoft.com/office/drawing/2014/main" id="{BC2A3117-8EA5-4DA8-99CA-E701CD41F9AA}"/>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7D8175A-8579-4D70-980F-4BC3BF53FB64}"/>
              </a:ext>
            </a:extLst>
          </p:cNvPr>
          <p:cNvSpPr>
            <a:spLocks noGrp="1"/>
          </p:cNvSpPr>
          <p:nvPr>
            <p:ph type="sldNum" sz="quarter" idx="12"/>
          </p:nvPr>
        </p:nvSpPr>
        <p:spPr/>
        <p:txBody>
          <a:bodyPr/>
          <a:lstStyle/>
          <a:p>
            <a:fld id="{FFF700D2-071F-440E-A3FF-180D34BA4EC8}" type="slidenum">
              <a:rPr lang="en-GB" smtClean="0"/>
              <a:pPr/>
              <a:t>57</a:t>
            </a:fld>
            <a:endParaRPr lang="en-GB"/>
          </a:p>
        </p:txBody>
      </p:sp>
    </p:spTree>
    <p:extLst>
      <p:ext uri="{BB962C8B-B14F-4D97-AF65-F5344CB8AC3E}">
        <p14:creationId xmlns:p14="http://schemas.microsoft.com/office/powerpoint/2010/main" val="39478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DA819-8E5D-4D1A-B764-5F1618C8D1EC}"/>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1E378226-1D42-4C93-B67D-FBD99E1AA1F5}"/>
              </a:ext>
            </a:extLst>
          </p:cNvPr>
          <p:cNvSpPr>
            <a:spLocks noGrp="1"/>
          </p:cNvSpPr>
          <p:nvPr>
            <p:ph idx="1"/>
          </p:nvPr>
        </p:nvSpPr>
        <p:spPr/>
        <p:txBody>
          <a:bodyPr/>
          <a:lstStyle/>
          <a:p>
            <a:pPr>
              <a:lnSpc>
                <a:spcPts val="4000"/>
              </a:lnSpc>
            </a:pPr>
            <a:r>
              <a:rPr lang="zh-TW" altLang="en-US" dirty="0"/>
              <a:t>若在系統中，有 </a:t>
            </a:r>
            <a:r>
              <a:rPr lang="en-US" altLang="zh-TW" i="1" dirty="0"/>
              <a:t>n </a:t>
            </a:r>
            <a:r>
              <a:rPr lang="zh-TW" altLang="en-US" dirty="0"/>
              <a:t>莫耳的氣體，而溫度的改變為 </a:t>
            </a:r>
            <a:r>
              <a:rPr lang="en-US" altLang="zh-TW" dirty="0" err="1"/>
              <a:t>Δ</a:t>
            </a:r>
            <a:r>
              <a:rPr lang="en-US" altLang="zh-TW" i="1" dirty="0" err="1"/>
              <a:t>T</a:t>
            </a:r>
            <a:r>
              <a:rPr lang="zh-TW" altLang="en-US" dirty="0"/>
              <a:t>，則在定容時所吸收的熱</a:t>
            </a:r>
            <a:r>
              <a:rPr lang="en-US" altLang="zh-TW" dirty="0"/>
              <a:t>(</a:t>
            </a:r>
            <a:r>
              <a:rPr lang="zh-TW" altLang="en-US" dirty="0"/>
              <a:t>式 </a:t>
            </a:r>
            <a:r>
              <a:rPr lang="en-US" altLang="zh-TW" dirty="0"/>
              <a:t>19.3)</a:t>
            </a:r>
            <a:r>
              <a:rPr lang="zh-TW" altLang="en-US" dirty="0"/>
              <a:t>為 </a:t>
            </a:r>
            <a:br>
              <a:rPr lang="en-US" altLang="zh-TW" dirty="0"/>
            </a:br>
            <a:br>
              <a:rPr lang="en-US" altLang="zh-TW" dirty="0"/>
            </a:br>
            <a:endParaRPr lang="en-US" altLang="zh-TW" dirty="0"/>
          </a:p>
          <a:p>
            <a:pPr>
              <a:lnSpc>
                <a:spcPts val="4000"/>
              </a:lnSpc>
            </a:pPr>
            <a:r>
              <a:rPr lang="zh-TW" altLang="en-US" dirty="0"/>
              <a:t>其中 </a:t>
            </a:r>
            <a:r>
              <a:rPr lang="en-US" altLang="zh-TW" i="1" dirty="0" err="1"/>
              <a:t>C</a:t>
            </a:r>
            <a:r>
              <a:rPr lang="en-US" altLang="zh-TW" i="1" baseline="-25000" dirty="0" err="1"/>
              <a:t>υ</a:t>
            </a:r>
            <a:r>
              <a:rPr lang="en-US" altLang="zh-TW" i="1" dirty="0"/>
              <a:t> </a:t>
            </a:r>
            <a:r>
              <a:rPr lang="zh-TW" altLang="en-US" dirty="0"/>
              <a:t>為定容時的莫耳比熱。因為氣體所作的功為零，從第一定律 </a:t>
            </a:r>
            <a:r>
              <a:rPr lang="en-US" altLang="zh-TW" dirty="0" err="1"/>
              <a:t>Δ</a:t>
            </a:r>
            <a:r>
              <a:rPr lang="en-US" altLang="zh-TW" i="1" dirty="0" err="1"/>
              <a:t>U</a:t>
            </a:r>
            <a:r>
              <a:rPr lang="en-US" altLang="zh-TW" i="1" dirty="0"/>
              <a:t> </a:t>
            </a:r>
            <a:r>
              <a:rPr lang="en-US" altLang="zh-TW" dirty="0"/>
              <a:t>= </a:t>
            </a:r>
            <a:r>
              <a:rPr lang="en-US" altLang="zh-TW" i="1" dirty="0"/>
              <a:t>Q </a:t>
            </a:r>
            <a:r>
              <a:rPr lang="en-US" altLang="zh-TW" dirty="0"/>
              <a:t>−</a:t>
            </a:r>
            <a:r>
              <a:rPr lang="en-US" altLang="zh-TW" i="1" dirty="0"/>
              <a:t>W </a:t>
            </a:r>
            <a:r>
              <a:rPr lang="zh-TW" altLang="en-US" dirty="0"/>
              <a:t>可得 </a:t>
            </a:r>
            <a:br>
              <a:rPr lang="en-US" altLang="zh-TW" dirty="0"/>
            </a:br>
            <a:endParaRPr lang="zh-TW" altLang="en-US" dirty="0"/>
          </a:p>
        </p:txBody>
      </p:sp>
      <p:sp>
        <p:nvSpPr>
          <p:cNvPr id="4" name="頁尾版面配置區 3">
            <a:extLst>
              <a:ext uri="{FF2B5EF4-FFF2-40B4-BE49-F238E27FC236}">
                <a16:creationId xmlns:a16="http://schemas.microsoft.com/office/drawing/2014/main" id="{C3C21578-9437-4043-882D-02837E2FBB9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00FE983F-1A06-44B9-A62C-1314A5B5A096}"/>
              </a:ext>
            </a:extLst>
          </p:cNvPr>
          <p:cNvSpPr>
            <a:spLocks noGrp="1"/>
          </p:cNvSpPr>
          <p:nvPr>
            <p:ph type="sldNum" sz="quarter" idx="12"/>
          </p:nvPr>
        </p:nvSpPr>
        <p:spPr/>
        <p:txBody>
          <a:bodyPr/>
          <a:lstStyle/>
          <a:p>
            <a:fld id="{FFF700D2-071F-440E-A3FF-180D34BA4EC8}" type="slidenum">
              <a:rPr lang="en-GB" smtClean="0"/>
              <a:t>58</a:t>
            </a:fld>
            <a:endParaRPr lang="en-GB"/>
          </a:p>
        </p:txBody>
      </p:sp>
      <p:pic>
        <p:nvPicPr>
          <p:cNvPr id="6" name="圖片 5">
            <a:extLst>
              <a:ext uri="{FF2B5EF4-FFF2-40B4-BE49-F238E27FC236}">
                <a16:creationId xmlns:a16="http://schemas.microsoft.com/office/drawing/2014/main" id="{D5B79DFD-9C0C-4038-9C88-E29312C5BD46}"/>
              </a:ext>
            </a:extLst>
          </p:cNvPr>
          <p:cNvPicPr>
            <a:picLocks noChangeAspect="1"/>
          </p:cNvPicPr>
          <p:nvPr/>
        </p:nvPicPr>
        <p:blipFill>
          <a:blip r:embed="rId2"/>
          <a:stretch>
            <a:fillRect/>
          </a:stretch>
        </p:blipFill>
        <p:spPr>
          <a:xfrm>
            <a:off x="2699792" y="2780928"/>
            <a:ext cx="5540693" cy="486727"/>
          </a:xfrm>
          <a:prstGeom prst="rect">
            <a:avLst/>
          </a:prstGeom>
        </p:spPr>
      </p:pic>
      <p:pic>
        <p:nvPicPr>
          <p:cNvPr id="7" name="圖片 6">
            <a:extLst>
              <a:ext uri="{FF2B5EF4-FFF2-40B4-BE49-F238E27FC236}">
                <a16:creationId xmlns:a16="http://schemas.microsoft.com/office/drawing/2014/main" id="{2311A58B-1B6A-4011-9FC3-1A3D079AC155}"/>
              </a:ext>
            </a:extLst>
          </p:cNvPr>
          <p:cNvPicPr>
            <a:picLocks noChangeAspect="1"/>
          </p:cNvPicPr>
          <p:nvPr/>
        </p:nvPicPr>
        <p:blipFill>
          <a:blip r:embed="rId3"/>
          <a:stretch>
            <a:fillRect/>
          </a:stretch>
        </p:blipFill>
        <p:spPr>
          <a:xfrm>
            <a:off x="2597294" y="4957162"/>
            <a:ext cx="5627370" cy="560070"/>
          </a:xfrm>
          <a:prstGeom prst="rect">
            <a:avLst/>
          </a:prstGeom>
        </p:spPr>
      </p:pic>
    </p:spTree>
    <p:extLst>
      <p:ext uri="{BB962C8B-B14F-4D97-AF65-F5344CB8AC3E}">
        <p14:creationId xmlns:p14="http://schemas.microsoft.com/office/powerpoint/2010/main" val="3032230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E44C03-2014-4942-A9CC-C33EDCB18561}"/>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2AB9FA50-B285-4F37-B4FE-045BD3F38DC6}"/>
              </a:ext>
            </a:extLst>
          </p:cNvPr>
          <p:cNvSpPr>
            <a:spLocks noGrp="1"/>
          </p:cNvSpPr>
          <p:nvPr>
            <p:ph idx="1"/>
          </p:nvPr>
        </p:nvSpPr>
        <p:spPr/>
        <p:txBody>
          <a:bodyPr/>
          <a:lstStyle/>
          <a:p>
            <a:r>
              <a:rPr lang="zh-TW" altLang="en-US" dirty="0"/>
              <a:t>假如體積保持一定而且沒有相或組成成分的改變，任何氣體的內能都可由上式得知是如何改變的。我們假設當溫度及壓力改變時，</a:t>
            </a:r>
            <a:r>
              <a:rPr lang="en-US" altLang="zh-TW" i="1" dirty="0" err="1"/>
              <a:t>C</a:t>
            </a:r>
            <a:r>
              <a:rPr lang="en-US" altLang="zh-TW" i="1" baseline="-25000" dirty="0" err="1"/>
              <a:t>υ</a:t>
            </a:r>
            <a:r>
              <a:rPr lang="en-US" altLang="zh-TW" i="1" dirty="0"/>
              <a:t> </a:t>
            </a:r>
            <a:r>
              <a:rPr lang="zh-TW" altLang="en-US" dirty="0"/>
              <a:t>仍保持一定</a:t>
            </a:r>
            <a:r>
              <a:rPr lang="en-US" altLang="zh-TW" dirty="0"/>
              <a:t>(</a:t>
            </a:r>
            <a:r>
              <a:rPr lang="zh-TW" altLang="en-US" dirty="0"/>
              <a:t>這對真實氣體而言是不正確的</a:t>
            </a:r>
            <a:r>
              <a:rPr lang="en-US" altLang="zh-TW" dirty="0"/>
              <a:t>)</a:t>
            </a:r>
            <a:r>
              <a:rPr lang="zh-TW" altLang="en-US" dirty="0"/>
              <a:t>。</a:t>
            </a:r>
            <a:endParaRPr lang="en-US" altLang="zh-TW" dirty="0"/>
          </a:p>
          <a:p>
            <a:r>
              <a:rPr lang="zh-TW" altLang="en-US" b="1" dirty="0">
                <a:solidFill>
                  <a:srgbClr val="0070C0"/>
                </a:solidFill>
              </a:rPr>
              <a:t>然而，對理想氣體而言，內能只與溫度有關，而與壓力或體積無關</a:t>
            </a:r>
            <a:r>
              <a:rPr lang="en-US" altLang="zh-TW" b="1" dirty="0">
                <a:solidFill>
                  <a:srgbClr val="0070C0"/>
                </a:solidFill>
              </a:rPr>
              <a:t>(</a:t>
            </a:r>
            <a:r>
              <a:rPr lang="zh-TW" altLang="en-US" b="1" dirty="0">
                <a:solidFill>
                  <a:srgbClr val="0070C0"/>
                </a:solidFill>
              </a:rPr>
              <a:t>如討論絕熱自由膨脹時所得</a:t>
            </a:r>
            <a:r>
              <a:rPr lang="en-US" altLang="zh-TW" b="1" dirty="0">
                <a:solidFill>
                  <a:srgbClr val="0070C0"/>
                </a:solidFill>
              </a:rPr>
              <a:t>)</a:t>
            </a:r>
            <a:r>
              <a:rPr lang="zh-TW" altLang="en-US" b="1" dirty="0">
                <a:solidFill>
                  <a:srgbClr val="0070C0"/>
                </a:solidFill>
              </a:rPr>
              <a:t>。因此，方程式 </a:t>
            </a:r>
            <a:r>
              <a:rPr lang="en-US" altLang="zh-TW" b="1" dirty="0" err="1">
                <a:solidFill>
                  <a:srgbClr val="0070C0"/>
                </a:solidFill>
              </a:rPr>
              <a:t>Δ</a:t>
            </a:r>
            <a:r>
              <a:rPr lang="en-US" altLang="zh-TW" b="1" i="1" dirty="0" err="1">
                <a:solidFill>
                  <a:srgbClr val="0070C0"/>
                </a:solidFill>
              </a:rPr>
              <a:t>U</a:t>
            </a:r>
            <a:r>
              <a:rPr lang="en-US" altLang="zh-TW" b="1" i="1" dirty="0">
                <a:solidFill>
                  <a:srgbClr val="0070C0"/>
                </a:solidFill>
              </a:rPr>
              <a:t> </a:t>
            </a:r>
            <a:r>
              <a:rPr lang="en-US" altLang="zh-TW" b="1" dirty="0">
                <a:solidFill>
                  <a:srgbClr val="0070C0"/>
                </a:solidFill>
              </a:rPr>
              <a:t>= </a:t>
            </a:r>
            <a:r>
              <a:rPr lang="en-US" altLang="zh-TW" b="1" i="1" dirty="0">
                <a:solidFill>
                  <a:srgbClr val="0070C0"/>
                </a:solidFill>
              </a:rPr>
              <a:t>n </a:t>
            </a:r>
            <a:r>
              <a:rPr lang="en-US" altLang="zh-TW" b="1" i="1" dirty="0" err="1">
                <a:solidFill>
                  <a:srgbClr val="0070C0"/>
                </a:solidFill>
              </a:rPr>
              <a:t>C</a:t>
            </a:r>
            <a:r>
              <a:rPr lang="en-US" altLang="zh-TW" b="1" i="1" baseline="-25000" dirty="0" err="1">
                <a:solidFill>
                  <a:srgbClr val="0070C0"/>
                </a:solidFill>
              </a:rPr>
              <a:t>υ</a:t>
            </a:r>
            <a:r>
              <a:rPr lang="en-US" altLang="zh-TW" b="1" i="1" dirty="0">
                <a:solidFill>
                  <a:srgbClr val="0070C0"/>
                </a:solidFill>
              </a:rPr>
              <a:t> </a:t>
            </a:r>
            <a:r>
              <a:rPr lang="en-US" altLang="zh-TW" b="1" dirty="0" err="1">
                <a:solidFill>
                  <a:srgbClr val="0070C0"/>
                </a:solidFill>
              </a:rPr>
              <a:t>Δ</a:t>
            </a:r>
            <a:r>
              <a:rPr lang="en-US" altLang="zh-TW" b="1" i="1" dirty="0" err="1">
                <a:solidFill>
                  <a:srgbClr val="0070C0"/>
                </a:solidFill>
              </a:rPr>
              <a:t>T</a:t>
            </a:r>
            <a:r>
              <a:rPr lang="zh-TW" altLang="en-US" b="1" dirty="0">
                <a:solidFill>
                  <a:srgbClr val="0070C0"/>
                </a:solidFill>
              </a:rPr>
              <a:t>，不僅可應用在定容過程，對任何包含理想氣體的過程，均可應用。</a:t>
            </a:r>
          </a:p>
          <a:p>
            <a:endParaRPr lang="zh-TW" altLang="en-US" dirty="0"/>
          </a:p>
        </p:txBody>
      </p:sp>
      <p:sp>
        <p:nvSpPr>
          <p:cNvPr id="4" name="頁尾版面配置區 3">
            <a:extLst>
              <a:ext uri="{FF2B5EF4-FFF2-40B4-BE49-F238E27FC236}">
                <a16:creationId xmlns:a16="http://schemas.microsoft.com/office/drawing/2014/main" id="{4111AEE2-90BE-4FC0-8C69-DB9E70F04A0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D3C8102-DE16-4854-9410-EC3D55B78D3A}"/>
              </a:ext>
            </a:extLst>
          </p:cNvPr>
          <p:cNvSpPr>
            <a:spLocks noGrp="1"/>
          </p:cNvSpPr>
          <p:nvPr>
            <p:ph type="sldNum" sz="quarter" idx="12"/>
          </p:nvPr>
        </p:nvSpPr>
        <p:spPr/>
        <p:txBody>
          <a:bodyPr/>
          <a:lstStyle/>
          <a:p>
            <a:fld id="{FFF700D2-071F-440E-A3FF-180D34BA4EC8}" type="slidenum">
              <a:rPr lang="en-GB" smtClean="0"/>
              <a:t>59</a:t>
            </a:fld>
            <a:endParaRPr lang="en-GB"/>
          </a:p>
        </p:txBody>
      </p:sp>
    </p:spTree>
    <p:extLst>
      <p:ext uri="{BB962C8B-B14F-4D97-AF65-F5344CB8AC3E}">
        <p14:creationId xmlns:p14="http://schemas.microsoft.com/office/powerpoint/2010/main" val="9541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2DFDEF-FB3C-45D8-8E97-3BAA56EE375D}"/>
              </a:ext>
            </a:extLst>
          </p:cNvPr>
          <p:cNvSpPr>
            <a:spLocks noGrp="1"/>
          </p:cNvSpPr>
          <p:nvPr>
            <p:ph type="title"/>
          </p:nvPr>
        </p:nvSpPr>
        <p:spPr/>
        <p:txBody>
          <a:bodyPr/>
          <a:lstStyle/>
          <a:p>
            <a:r>
              <a:rPr lang="en-US" altLang="zh-TW" dirty="0"/>
              <a:t>19.1</a:t>
            </a:r>
            <a:r>
              <a:rPr lang="zh-TW" altLang="en-US" dirty="0"/>
              <a:t> 比熱</a:t>
            </a:r>
          </a:p>
        </p:txBody>
      </p:sp>
      <p:sp>
        <p:nvSpPr>
          <p:cNvPr id="9" name="內容版面配置區 8">
            <a:extLst>
              <a:ext uri="{FF2B5EF4-FFF2-40B4-BE49-F238E27FC236}">
                <a16:creationId xmlns:a16="http://schemas.microsoft.com/office/drawing/2014/main" id="{04B17037-02CF-42E4-BA58-167666DAD3C6}"/>
              </a:ext>
            </a:extLst>
          </p:cNvPr>
          <p:cNvSpPr>
            <a:spLocks noGrp="1"/>
          </p:cNvSpPr>
          <p:nvPr>
            <p:ph idx="1"/>
          </p:nvPr>
        </p:nvSpPr>
        <p:spPr/>
        <p:txBody>
          <a:bodyPr/>
          <a:lstStyle/>
          <a:p>
            <a:r>
              <a:rPr lang="zh-TW" altLang="en-US" dirty="0"/>
              <a:t>約瑟夫 </a:t>
            </a:r>
            <a:r>
              <a:rPr lang="en-US" altLang="zh-TW" dirty="0"/>
              <a:t>· </a:t>
            </a:r>
            <a:r>
              <a:rPr lang="zh-TW" altLang="en-US" dirty="0"/>
              <a:t>布萊克是第一個體認到可用物體升高的溫度來決定此物體所吸收熱量的人。</a:t>
            </a:r>
            <a:endParaRPr lang="en-US" altLang="zh-TW" dirty="0"/>
          </a:p>
          <a:p>
            <a:r>
              <a:rPr lang="zh-TW" altLang="en-US" dirty="0"/>
              <a:t>若 </a:t>
            </a:r>
            <a:r>
              <a:rPr lang="en-US" altLang="zh-TW" dirty="0" err="1"/>
              <a:t>Δ</a:t>
            </a:r>
            <a:r>
              <a:rPr lang="en-US" altLang="zh-TW" i="1" dirty="0" err="1"/>
              <a:t>Q</a:t>
            </a:r>
            <a:r>
              <a:rPr lang="en-US" altLang="zh-TW" i="1" dirty="0"/>
              <a:t> </a:t>
            </a:r>
            <a:r>
              <a:rPr lang="zh-TW" altLang="en-US" dirty="0"/>
              <a:t>之熱量能使物體的溫度產生 </a:t>
            </a:r>
            <a:r>
              <a:rPr lang="en-US" altLang="zh-TW" dirty="0" err="1"/>
              <a:t>Δ</a:t>
            </a:r>
            <a:r>
              <a:rPr lang="en-US" altLang="zh-TW" i="1" dirty="0" err="1"/>
              <a:t>T</a:t>
            </a:r>
            <a:r>
              <a:rPr lang="en-US" altLang="zh-TW" i="1" dirty="0"/>
              <a:t> </a:t>
            </a:r>
            <a:r>
              <a:rPr lang="zh-TW" altLang="en-US" dirty="0"/>
              <a:t>的改變，則此物體的</a:t>
            </a:r>
            <a:r>
              <a:rPr lang="zh-TW" altLang="en-US" b="1" dirty="0">
                <a:solidFill>
                  <a:srgbClr val="0070C0"/>
                </a:solidFill>
              </a:rPr>
              <a:t>熱容量</a:t>
            </a:r>
            <a:r>
              <a:rPr lang="en-US" altLang="zh-TW" dirty="0"/>
              <a:t>(heat capacity)</a:t>
            </a:r>
            <a:r>
              <a:rPr lang="zh-TW" altLang="en-US" dirty="0"/>
              <a:t> 定義為</a:t>
            </a:r>
            <a:br>
              <a:rPr lang="en-US" altLang="zh-TW" dirty="0"/>
            </a:br>
            <a:br>
              <a:rPr lang="en-US" altLang="zh-TW" dirty="0"/>
            </a:br>
            <a:br>
              <a:rPr lang="en-US" altLang="zh-TW" dirty="0"/>
            </a:br>
            <a:br>
              <a:rPr lang="en-US" altLang="zh-TW" dirty="0"/>
            </a:br>
            <a:r>
              <a:rPr lang="zh-TW" altLang="en-US" dirty="0"/>
              <a:t>熱容量的 </a:t>
            </a:r>
            <a:r>
              <a:rPr lang="en-US" altLang="zh-TW" dirty="0"/>
              <a:t>SI </a:t>
            </a:r>
            <a:r>
              <a:rPr lang="zh-TW" altLang="en-US" dirty="0"/>
              <a:t>單位為 </a:t>
            </a:r>
            <a:r>
              <a:rPr lang="en-US" altLang="zh-TW" dirty="0"/>
              <a:t>J/K</a:t>
            </a:r>
            <a:r>
              <a:rPr lang="zh-TW" altLang="en-US" dirty="0"/>
              <a:t>。</a:t>
            </a:r>
          </a:p>
        </p:txBody>
      </p:sp>
      <p:sp>
        <p:nvSpPr>
          <p:cNvPr id="4" name="頁尾版面配置區 3">
            <a:extLst>
              <a:ext uri="{FF2B5EF4-FFF2-40B4-BE49-F238E27FC236}">
                <a16:creationId xmlns:a16="http://schemas.microsoft.com/office/drawing/2014/main" id="{4F587001-8F53-4B24-86D4-C95222B5DD9B}"/>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6B763D8A-230F-4370-88FD-B445BEDD2296}"/>
              </a:ext>
            </a:extLst>
          </p:cNvPr>
          <p:cNvSpPr>
            <a:spLocks noGrp="1"/>
          </p:cNvSpPr>
          <p:nvPr>
            <p:ph type="sldNum" sz="quarter" idx="12"/>
          </p:nvPr>
        </p:nvSpPr>
        <p:spPr/>
        <p:txBody>
          <a:bodyPr/>
          <a:lstStyle/>
          <a:p>
            <a:fld id="{FFF700D2-071F-440E-A3FF-180D34BA4EC8}" type="slidenum">
              <a:rPr lang="en-GB" smtClean="0"/>
              <a:pPr/>
              <a:t>6</a:t>
            </a:fld>
            <a:endParaRPr lang="en-GB"/>
          </a:p>
        </p:txBody>
      </p:sp>
      <p:pic>
        <p:nvPicPr>
          <p:cNvPr id="10" name="圖片 9">
            <a:extLst>
              <a:ext uri="{FF2B5EF4-FFF2-40B4-BE49-F238E27FC236}">
                <a16:creationId xmlns:a16="http://schemas.microsoft.com/office/drawing/2014/main" id="{9C63546F-0882-4E54-8D29-4ABB1222B561}"/>
              </a:ext>
            </a:extLst>
          </p:cNvPr>
          <p:cNvPicPr>
            <a:picLocks noChangeAspect="1"/>
          </p:cNvPicPr>
          <p:nvPr/>
        </p:nvPicPr>
        <p:blipFill>
          <a:blip r:embed="rId2"/>
          <a:stretch>
            <a:fillRect/>
          </a:stretch>
        </p:blipFill>
        <p:spPr>
          <a:xfrm>
            <a:off x="3203848" y="3573016"/>
            <a:ext cx="1893570" cy="733425"/>
          </a:xfrm>
          <a:prstGeom prst="rect">
            <a:avLst/>
          </a:prstGeom>
        </p:spPr>
      </p:pic>
    </p:spTree>
    <p:extLst>
      <p:ext uri="{BB962C8B-B14F-4D97-AF65-F5344CB8AC3E}">
        <p14:creationId xmlns:p14="http://schemas.microsoft.com/office/powerpoint/2010/main" val="42201714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B0AEB4-2DB6-4483-8D1E-699BB64FEF67}"/>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A47A1C7D-4BE7-4CA5-A3E7-AEDED6FAF890}"/>
              </a:ext>
            </a:extLst>
          </p:cNvPr>
          <p:cNvSpPr>
            <a:spLocks noGrp="1"/>
          </p:cNvSpPr>
          <p:nvPr>
            <p:ph idx="1"/>
          </p:nvPr>
        </p:nvSpPr>
        <p:spPr/>
        <p:txBody>
          <a:bodyPr>
            <a:normAutofit/>
          </a:bodyPr>
          <a:lstStyle/>
          <a:p>
            <a:r>
              <a:rPr lang="zh-TW" altLang="en-US" dirty="0"/>
              <a:t>現在假設讓 </a:t>
            </a:r>
            <a:r>
              <a:rPr lang="en-US" altLang="zh-TW" i="1" dirty="0"/>
              <a:t>n </a:t>
            </a:r>
            <a:r>
              <a:rPr lang="zh-TW" altLang="en-US" dirty="0"/>
              <a:t>莫耳的氣體在等壓下準靜膨脹，若溫度的改變為 </a:t>
            </a:r>
            <a:r>
              <a:rPr lang="en-US" altLang="zh-TW" dirty="0" err="1"/>
              <a:t>Δ</a:t>
            </a:r>
            <a:r>
              <a:rPr lang="en-US" altLang="zh-TW" i="1" dirty="0" err="1"/>
              <a:t>T</a:t>
            </a:r>
            <a:r>
              <a:rPr lang="zh-TW" altLang="en-US" dirty="0"/>
              <a:t>，則吸收的熱 </a:t>
            </a:r>
            <a:r>
              <a:rPr lang="en-US" altLang="zh-TW" i="1" dirty="0" err="1"/>
              <a:t>Q</a:t>
            </a:r>
            <a:r>
              <a:rPr lang="en-US" altLang="zh-TW" i="1" baseline="-25000" dirty="0" err="1"/>
              <a:t>p</a:t>
            </a:r>
            <a:r>
              <a:rPr lang="en-US" altLang="zh-TW" dirty="0"/>
              <a:t> </a:t>
            </a:r>
            <a:r>
              <a:rPr lang="zh-TW" altLang="en-US" dirty="0"/>
              <a:t>為 </a:t>
            </a:r>
            <a:br>
              <a:rPr lang="en-US" altLang="zh-TW" dirty="0"/>
            </a:br>
            <a:br>
              <a:rPr lang="en-US" altLang="zh-TW" dirty="0"/>
            </a:br>
            <a:br>
              <a:rPr lang="en-US" altLang="zh-TW" dirty="0"/>
            </a:br>
            <a:r>
              <a:rPr lang="zh-TW" altLang="en-US" dirty="0"/>
              <a:t>其中 </a:t>
            </a:r>
            <a:r>
              <a:rPr lang="en-US" altLang="zh-TW" i="1" dirty="0"/>
              <a:t>C</a:t>
            </a:r>
            <a:r>
              <a:rPr lang="en-US" altLang="zh-TW" i="1" baseline="-25000" dirty="0"/>
              <a:t>p</a:t>
            </a:r>
            <a:r>
              <a:rPr lang="en-US" altLang="zh-TW" i="1" dirty="0"/>
              <a:t> </a:t>
            </a:r>
            <a:r>
              <a:rPr lang="zh-TW" altLang="en-US" dirty="0"/>
              <a:t>為定壓時的莫耳比熱。在定壓時氣體所作的功為 </a:t>
            </a:r>
            <a:r>
              <a:rPr lang="en-US" altLang="zh-TW" i="1" dirty="0"/>
              <a:t>W </a:t>
            </a:r>
            <a:r>
              <a:rPr lang="en-US" altLang="zh-TW" dirty="0"/>
              <a:t>= +</a:t>
            </a:r>
            <a:r>
              <a:rPr lang="en-US" altLang="zh-TW" i="1" dirty="0"/>
              <a:t>P </a:t>
            </a:r>
            <a:r>
              <a:rPr lang="en-US" altLang="zh-TW" dirty="0" err="1"/>
              <a:t>Δ</a:t>
            </a:r>
            <a:r>
              <a:rPr lang="en-US" altLang="zh-TW" i="1" dirty="0" err="1"/>
              <a:t>V</a:t>
            </a:r>
            <a:r>
              <a:rPr lang="zh-TW" altLang="en-US" dirty="0"/>
              <a:t>。從第一定律，</a:t>
            </a:r>
            <a:r>
              <a:rPr lang="en-US" altLang="zh-TW" dirty="0" err="1"/>
              <a:t>Δ</a:t>
            </a:r>
            <a:r>
              <a:rPr lang="en-US" altLang="zh-TW" i="1" dirty="0" err="1"/>
              <a:t>U</a:t>
            </a:r>
            <a:r>
              <a:rPr lang="en-US" altLang="zh-TW" i="1" dirty="0"/>
              <a:t> </a:t>
            </a:r>
            <a:r>
              <a:rPr lang="en-US" altLang="zh-TW" dirty="0"/>
              <a:t>= </a:t>
            </a:r>
            <a:r>
              <a:rPr lang="en-US" altLang="zh-TW" i="1" dirty="0"/>
              <a:t>Q</a:t>
            </a:r>
            <a:r>
              <a:rPr lang="en-US" altLang="zh-TW" dirty="0"/>
              <a:t> − </a:t>
            </a:r>
            <a:r>
              <a:rPr lang="en-US" altLang="zh-TW" i="1" dirty="0"/>
              <a:t>W </a:t>
            </a:r>
            <a:r>
              <a:rPr lang="zh-TW" altLang="en-US" dirty="0"/>
              <a:t>，可得</a:t>
            </a:r>
            <a:br>
              <a:rPr lang="en-US" altLang="zh-TW" dirty="0"/>
            </a:br>
            <a:br>
              <a:rPr lang="en-US" altLang="zh-TW" dirty="0"/>
            </a:br>
            <a:br>
              <a:rPr lang="en-US" altLang="zh-TW" dirty="0"/>
            </a:br>
            <a:r>
              <a:rPr lang="zh-TW" altLang="en-US" dirty="0"/>
              <a:t>此式可應用於任何氣體</a:t>
            </a:r>
            <a:r>
              <a:rPr lang="en-US" altLang="zh-TW" dirty="0"/>
              <a:t>(</a:t>
            </a:r>
            <a:r>
              <a:rPr lang="zh-TW" altLang="en-US" dirty="0"/>
              <a:t>即使通常我們並不知道 </a:t>
            </a:r>
            <a:r>
              <a:rPr lang="en-US" altLang="zh-TW" dirty="0" err="1"/>
              <a:t>Δ</a:t>
            </a:r>
            <a:r>
              <a:rPr lang="en-US" altLang="zh-TW" i="1" dirty="0" err="1"/>
              <a:t>U</a:t>
            </a:r>
            <a:r>
              <a:rPr lang="en-US" altLang="zh-TW" dirty="0"/>
              <a:t>)</a:t>
            </a:r>
            <a:r>
              <a:rPr lang="zh-TW" altLang="en-US" dirty="0"/>
              <a:t>。</a:t>
            </a:r>
          </a:p>
        </p:txBody>
      </p:sp>
      <p:sp>
        <p:nvSpPr>
          <p:cNvPr id="4" name="頁尾版面配置區 3">
            <a:extLst>
              <a:ext uri="{FF2B5EF4-FFF2-40B4-BE49-F238E27FC236}">
                <a16:creationId xmlns:a16="http://schemas.microsoft.com/office/drawing/2014/main" id="{B10237A5-E9C6-4D92-8E1B-5D4C6A087FFF}"/>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57CAF9D4-EF62-46C8-ABFD-FE1CDCF3B343}"/>
              </a:ext>
            </a:extLst>
          </p:cNvPr>
          <p:cNvSpPr>
            <a:spLocks noGrp="1"/>
          </p:cNvSpPr>
          <p:nvPr>
            <p:ph type="sldNum" sz="quarter" idx="12"/>
          </p:nvPr>
        </p:nvSpPr>
        <p:spPr/>
        <p:txBody>
          <a:bodyPr/>
          <a:lstStyle/>
          <a:p>
            <a:fld id="{FFF700D2-071F-440E-A3FF-180D34BA4EC8}" type="slidenum">
              <a:rPr lang="en-GB" smtClean="0"/>
              <a:t>60</a:t>
            </a:fld>
            <a:endParaRPr lang="en-GB"/>
          </a:p>
        </p:txBody>
      </p:sp>
      <p:pic>
        <p:nvPicPr>
          <p:cNvPr id="6" name="圖片 5">
            <a:extLst>
              <a:ext uri="{FF2B5EF4-FFF2-40B4-BE49-F238E27FC236}">
                <a16:creationId xmlns:a16="http://schemas.microsoft.com/office/drawing/2014/main" id="{0F8E95FD-8D38-4948-A7C9-B7F4F3DAF3BD}"/>
              </a:ext>
            </a:extLst>
          </p:cNvPr>
          <p:cNvPicPr>
            <a:picLocks noChangeAspect="1"/>
          </p:cNvPicPr>
          <p:nvPr/>
        </p:nvPicPr>
        <p:blipFill>
          <a:blip r:embed="rId2"/>
          <a:stretch>
            <a:fillRect/>
          </a:stretch>
        </p:blipFill>
        <p:spPr>
          <a:xfrm>
            <a:off x="2987824" y="2492896"/>
            <a:ext cx="5620703" cy="453390"/>
          </a:xfrm>
          <a:prstGeom prst="rect">
            <a:avLst/>
          </a:prstGeom>
        </p:spPr>
      </p:pic>
      <p:pic>
        <p:nvPicPr>
          <p:cNvPr id="7" name="圖片 6">
            <a:extLst>
              <a:ext uri="{FF2B5EF4-FFF2-40B4-BE49-F238E27FC236}">
                <a16:creationId xmlns:a16="http://schemas.microsoft.com/office/drawing/2014/main" id="{A3477266-657B-46E7-BF0C-0BC4F1861406}"/>
              </a:ext>
            </a:extLst>
          </p:cNvPr>
          <p:cNvPicPr>
            <a:picLocks noChangeAspect="1"/>
          </p:cNvPicPr>
          <p:nvPr/>
        </p:nvPicPr>
        <p:blipFill>
          <a:blip r:embed="rId3"/>
          <a:stretch>
            <a:fillRect/>
          </a:stretch>
        </p:blipFill>
        <p:spPr>
          <a:xfrm>
            <a:off x="2195736" y="4653136"/>
            <a:ext cx="6260783" cy="560070"/>
          </a:xfrm>
          <a:prstGeom prst="rect">
            <a:avLst/>
          </a:prstGeom>
        </p:spPr>
      </p:pic>
    </p:spTree>
    <p:extLst>
      <p:ext uri="{BB962C8B-B14F-4D97-AF65-F5344CB8AC3E}">
        <p14:creationId xmlns:p14="http://schemas.microsoft.com/office/powerpoint/2010/main" val="3219078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BF275F-5F3F-41FF-B9EF-B1C3DA445259}"/>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6FB28701-5940-457D-BF5F-587134B47D06}"/>
              </a:ext>
            </a:extLst>
          </p:cNvPr>
          <p:cNvSpPr>
            <a:spLocks noGrp="1"/>
          </p:cNvSpPr>
          <p:nvPr>
            <p:ph idx="1"/>
          </p:nvPr>
        </p:nvSpPr>
        <p:spPr/>
        <p:txBody>
          <a:bodyPr/>
          <a:lstStyle/>
          <a:p>
            <a:pPr>
              <a:lnSpc>
                <a:spcPts val="3600"/>
              </a:lnSpc>
            </a:pPr>
            <a:r>
              <a:rPr lang="zh-TW" altLang="en-US" dirty="0"/>
              <a:t>因為理想氣體的內能只與溫度有關，而與壓力或體積無關，式 </a:t>
            </a:r>
            <a:r>
              <a:rPr lang="en-US" altLang="zh-TW" dirty="0"/>
              <a:t>19.12 </a:t>
            </a:r>
            <a:r>
              <a:rPr lang="zh-TW" altLang="en-US" dirty="0"/>
              <a:t>可應用於任何包含理想氣體的過程。因此，式 </a:t>
            </a:r>
            <a:r>
              <a:rPr lang="en-US" altLang="zh-TW" dirty="0"/>
              <a:t>19.14 </a:t>
            </a:r>
            <a:r>
              <a:rPr lang="zh-TW" altLang="en-US" dirty="0"/>
              <a:t>變成</a:t>
            </a:r>
            <a:br>
              <a:rPr lang="en-US" altLang="zh-TW" dirty="0"/>
            </a:br>
            <a:br>
              <a:rPr lang="en-US" altLang="zh-TW" dirty="0"/>
            </a:br>
            <a:r>
              <a:rPr lang="zh-TW" altLang="en-US" dirty="0"/>
              <a:t>理想氣體的狀態方程式為 </a:t>
            </a:r>
            <a:r>
              <a:rPr lang="en-US" altLang="zh-TW" i="1" dirty="0"/>
              <a:t>PV </a:t>
            </a:r>
            <a:r>
              <a:rPr lang="en-US" altLang="zh-TW" dirty="0"/>
              <a:t>= </a:t>
            </a:r>
            <a:r>
              <a:rPr lang="en-US" altLang="zh-TW" i="1" dirty="0" err="1"/>
              <a:t>nRT</a:t>
            </a:r>
            <a:r>
              <a:rPr lang="zh-TW" altLang="en-US" dirty="0"/>
              <a:t>。在固定壓力時，這表示 </a:t>
            </a:r>
            <a:r>
              <a:rPr lang="en-US" altLang="zh-TW" i="1" dirty="0" err="1"/>
              <a:t>P</a:t>
            </a:r>
            <a:r>
              <a:rPr lang="en-US" altLang="zh-TW" dirty="0" err="1"/>
              <a:t>Δ</a:t>
            </a:r>
            <a:r>
              <a:rPr lang="en-US" altLang="zh-TW" i="1" dirty="0" err="1"/>
              <a:t>V</a:t>
            </a:r>
            <a:r>
              <a:rPr lang="en-US" altLang="zh-TW" i="1" dirty="0"/>
              <a:t> </a:t>
            </a:r>
            <a:r>
              <a:rPr lang="en-US" altLang="zh-TW" dirty="0"/>
              <a:t>= </a:t>
            </a:r>
            <a:r>
              <a:rPr lang="en-US" altLang="zh-TW" i="1" dirty="0" err="1"/>
              <a:t>nR</a:t>
            </a:r>
            <a:r>
              <a:rPr lang="en-US" altLang="zh-TW" dirty="0" err="1"/>
              <a:t>Δ</a:t>
            </a:r>
            <a:r>
              <a:rPr lang="en-US" altLang="zh-TW" i="1" dirty="0" err="1"/>
              <a:t>T</a:t>
            </a:r>
            <a:r>
              <a:rPr lang="zh-TW" altLang="en-US" dirty="0"/>
              <a:t>，因此兩種比熱間的差為</a:t>
            </a:r>
            <a:br>
              <a:rPr lang="en-US" altLang="zh-TW" dirty="0"/>
            </a:br>
            <a:br>
              <a:rPr lang="en-US" altLang="zh-TW" dirty="0"/>
            </a:br>
            <a:endParaRPr lang="en-US" altLang="zh-TW" dirty="0"/>
          </a:p>
          <a:p>
            <a:pPr>
              <a:lnSpc>
                <a:spcPts val="3600"/>
              </a:lnSpc>
            </a:pPr>
            <a:r>
              <a:rPr lang="zh-TW" altLang="en-US" dirty="0"/>
              <a:t>表 </a:t>
            </a:r>
            <a:r>
              <a:rPr lang="en-US" altLang="zh-TW" dirty="0"/>
              <a:t>20.1</a:t>
            </a:r>
            <a:r>
              <a:rPr lang="zh-TW" altLang="en-US" dirty="0"/>
              <a:t>列出 </a:t>
            </a:r>
            <a:r>
              <a:rPr lang="en-US" altLang="zh-TW" i="1" dirty="0" err="1"/>
              <a:t>C</a:t>
            </a:r>
            <a:r>
              <a:rPr lang="en-US" altLang="zh-TW" i="1" baseline="-25000" dirty="0" err="1"/>
              <a:t>υ</a:t>
            </a:r>
            <a:r>
              <a:rPr lang="en-US" altLang="zh-TW" i="1" dirty="0"/>
              <a:t> </a:t>
            </a:r>
            <a:r>
              <a:rPr lang="zh-TW" altLang="en-US" dirty="0"/>
              <a:t>及</a:t>
            </a:r>
            <a:r>
              <a:rPr lang="en-US" altLang="zh-TW" i="1" dirty="0"/>
              <a:t>C</a:t>
            </a:r>
            <a:r>
              <a:rPr lang="en-US" altLang="zh-TW" i="1" baseline="-25000" dirty="0"/>
              <a:t>p</a:t>
            </a:r>
            <a:r>
              <a:rPr lang="en-US" altLang="zh-TW" i="1" dirty="0"/>
              <a:t> </a:t>
            </a:r>
            <a:r>
              <a:rPr lang="zh-TW" altLang="en-US" dirty="0"/>
              <a:t>的值。</a:t>
            </a:r>
          </a:p>
        </p:txBody>
      </p:sp>
      <p:sp>
        <p:nvSpPr>
          <p:cNvPr id="4" name="頁尾版面配置區 3">
            <a:extLst>
              <a:ext uri="{FF2B5EF4-FFF2-40B4-BE49-F238E27FC236}">
                <a16:creationId xmlns:a16="http://schemas.microsoft.com/office/drawing/2014/main" id="{6346F0ED-886D-4FF9-8384-7FC145B0E74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98590DF-1BBD-4B26-BA6D-5288F3C16A2D}"/>
              </a:ext>
            </a:extLst>
          </p:cNvPr>
          <p:cNvSpPr>
            <a:spLocks noGrp="1"/>
          </p:cNvSpPr>
          <p:nvPr>
            <p:ph type="sldNum" sz="quarter" idx="12"/>
          </p:nvPr>
        </p:nvSpPr>
        <p:spPr/>
        <p:txBody>
          <a:bodyPr/>
          <a:lstStyle/>
          <a:p>
            <a:fld id="{FFF700D2-071F-440E-A3FF-180D34BA4EC8}" type="slidenum">
              <a:rPr lang="en-GB" smtClean="0"/>
              <a:t>61</a:t>
            </a:fld>
            <a:endParaRPr lang="en-GB"/>
          </a:p>
        </p:txBody>
      </p:sp>
      <p:pic>
        <p:nvPicPr>
          <p:cNvPr id="6" name="圖片 5">
            <a:extLst>
              <a:ext uri="{FF2B5EF4-FFF2-40B4-BE49-F238E27FC236}">
                <a16:creationId xmlns:a16="http://schemas.microsoft.com/office/drawing/2014/main" id="{72467347-A3CF-445C-846B-3A4FCBEA4BA0}"/>
              </a:ext>
            </a:extLst>
          </p:cNvPr>
          <p:cNvPicPr>
            <a:picLocks noChangeAspect="1"/>
          </p:cNvPicPr>
          <p:nvPr/>
        </p:nvPicPr>
        <p:blipFill>
          <a:blip r:embed="rId2"/>
          <a:stretch>
            <a:fillRect/>
          </a:stretch>
        </p:blipFill>
        <p:spPr>
          <a:xfrm>
            <a:off x="2899410" y="2780928"/>
            <a:ext cx="3120390" cy="420053"/>
          </a:xfrm>
          <a:prstGeom prst="rect">
            <a:avLst/>
          </a:prstGeom>
        </p:spPr>
      </p:pic>
      <p:pic>
        <p:nvPicPr>
          <p:cNvPr id="7" name="圖片 6">
            <a:extLst>
              <a:ext uri="{FF2B5EF4-FFF2-40B4-BE49-F238E27FC236}">
                <a16:creationId xmlns:a16="http://schemas.microsoft.com/office/drawing/2014/main" id="{30C4A564-4455-4A51-AFDB-421B453D4F29}"/>
              </a:ext>
            </a:extLst>
          </p:cNvPr>
          <p:cNvPicPr>
            <a:picLocks noChangeAspect="1"/>
          </p:cNvPicPr>
          <p:nvPr/>
        </p:nvPicPr>
        <p:blipFill>
          <a:blip r:embed="rId3"/>
          <a:stretch>
            <a:fillRect/>
          </a:stretch>
        </p:blipFill>
        <p:spPr>
          <a:xfrm>
            <a:off x="1318260" y="4367773"/>
            <a:ext cx="6507480" cy="546735"/>
          </a:xfrm>
          <a:prstGeom prst="rect">
            <a:avLst/>
          </a:prstGeom>
        </p:spPr>
      </p:pic>
    </p:spTree>
    <p:extLst>
      <p:ext uri="{BB962C8B-B14F-4D97-AF65-F5344CB8AC3E}">
        <p14:creationId xmlns:p14="http://schemas.microsoft.com/office/powerpoint/2010/main" val="1531324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DE9BDC-A49C-4116-96D8-5B78274B2E17}"/>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B1781D13-2CF9-4072-94DC-703B345A5F3C}"/>
              </a:ext>
            </a:extLst>
          </p:cNvPr>
          <p:cNvSpPr>
            <a:spLocks noGrp="1"/>
          </p:cNvSpPr>
          <p:nvPr>
            <p:ph idx="1"/>
          </p:nvPr>
        </p:nvSpPr>
        <p:spPr/>
        <p:txBody>
          <a:bodyPr/>
          <a:lstStyle/>
          <a:p>
            <a:pPr>
              <a:buNone/>
            </a:pPr>
            <a:r>
              <a:rPr lang="zh-TW" altLang="en-US" sz="3200" b="1" dirty="0">
                <a:solidFill>
                  <a:schemeClr val="accent6"/>
                </a:solidFill>
              </a:rPr>
              <a:t>絕熱準靜過程</a:t>
            </a:r>
            <a:endParaRPr lang="en-US" altLang="zh-TW" sz="3200" b="1" dirty="0">
              <a:solidFill>
                <a:schemeClr val="accent6"/>
              </a:solidFill>
            </a:endParaRPr>
          </a:p>
          <a:p>
            <a:pPr>
              <a:lnSpc>
                <a:spcPct val="100000"/>
              </a:lnSpc>
            </a:pPr>
            <a:r>
              <a:rPr lang="zh-TW" altLang="en-US" dirty="0"/>
              <a:t>現在我們要考慮，在一絕熱容器內，理想氣體的準靜絕熱膨脹。在絕熱過程中，與環境之間沒有熱的交換，故</a:t>
            </a:r>
            <a:r>
              <a:rPr lang="en-US" altLang="zh-TW" i="1" dirty="0" err="1"/>
              <a:t>dQ</a:t>
            </a:r>
            <a:r>
              <a:rPr lang="en-US" altLang="zh-TW" i="1" dirty="0"/>
              <a:t> </a:t>
            </a:r>
            <a:r>
              <a:rPr lang="en-US" altLang="zh-TW" dirty="0"/>
              <a:t>= 0</a:t>
            </a:r>
            <a:r>
              <a:rPr lang="zh-TW" altLang="en-US" dirty="0"/>
              <a:t>。在過程中的任一點上，等式</a:t>
            </a:r>
            <a:r>
              <a:rPr lang="en-US" altLang="zh-TW" i="1" dirty="0"/>
              <a:t>PV </a:t>
            </a:r>
            <a:r>
              <a:rPr lang="en-US" altLang="zh-TW" dirty="0"/>
              <a:t>= </a:t>
            </a:r>
            <a:r>
              <a:rPr lang="en-US" altLang="zh-TW" i="1" dirty="0" err="1"/>
              <a:t>nRT</a:t>
            </a:r>
            <a:r>
              <a:rPr lang="en-US" altLang="zh-TW" i="1" dirty="0"/>
              <a:t> </a:t>
            </a:r>
            <a:r>
              <a:rPr lang="zh-TW" altLang="en-US" dirty="0"/>
              <a:t>均成立，但當過程進行時，溫度一直在改變。</a:t>
            </a:r>
          </a:p>
          <a:p>
            <a:pPr>
              <a:lnSpc>
                <a:spcPct val="100000"/>
              </a:lnSpc>
            </a:pPr>
            <a:r>
              <a:rPr lang="zh-TW" altLang="en-US" dirty="0"/>
              <a:t>當體積作一微量改變</a:t>
            </a:r>
            <a:r>
              <a:rPr lang="en-US" altLang="zh-TW" i="1" dirty="0" err="1"/>
              <a:t>dV</a:t>
            </a:r>
            <a:r>
              <a:rPr lang="en-US" altLang="zh-TW" i="1" dirty="0"/>
              <a:t> </a:t>
            </a:r>
            <a:r>
              <a:rPr lang="zh-TW" altLang="en-US" dirty="0"/>
              <a:t>時， 氣體所作的功為</a:t>
            </a:r>
            <a:r>
              <a:rPr lang="en-US" altLang="zh-TW" i="1" dirty="0" err="1"/>
              <a:t>dW</a:t>
            </a:r>
            <a:r>
              <a:rPr lang="en-US" altLang="zh-TW" i="1" dirty="0"/>
              <a:t> </a:t>
            </a:r>
            <a:r>
              <a:rPr lang="en-US" altLang="zh-TW" dirty="0"/>
              <a:t>= </a:t>
            </a:r>
            <a:r>
              <a:rPr lang="en-US" altLang="zh-TW" i="1" dirty="0" err="1"/>
              <a:t>PdV</a:t>
            </a:r>
            <a:r>
              <a:rPr lang="zh-TW" altLang="en-US" dirty="0"/>
              <a:t>。理想氣體的溫度將改變</a:t>
            </a:r>
            <a:r>
              <a:rPr lang="en-US" altLang="zh-TW" i="1" dirty="0"/>
              <a:t>dT</a:t>
            </a:r>
            <a:r>
              <a:rPr lang="zh-TW" altLang="en-US" dirty="0"/>
              <a:t>，這表示從式</a:t>
            </a:r>
            <a:r>
              <a:rPr lang="en-US" altLang="zh-TW" dirty="0"/>
              <a:t>19.12 </a:t>
            </a:r>
            <a:r>
              <a:rPr lang="zh-TW" altLang="en-US" dirty="0"/>
              <a:t>得知，其內能將改變</a:t>
            </a:r>
            <a:r>
              <a:rPr lang="en-US" altLang="zh-TW" i="1" dirty="0" err="1"/>
              <a:t>dU</a:t>
            </a:r>
            <a:r>
              <a:rPr lang="en-US" altLang="zh-TW" i="1" dirty="0"/>
              <a:t> </a:t>
            </a:r>
            <a:r>
              <a:rPr lang="en-US" altLang="zh-TW" dirty="0"/>
              <a:t>= </a:t>
            </a:r>
            <a:r>
              <a:rPr lang="en-US" altLang="zh-TW" i="1" dirty="0" err="1"/>
              <a:t>nC</a:t>
            </a:r>
            <a:r>
              <a:rPr lang="el-GR" altLang="zh-TW" i="1" dirty="0"/>
              <a:t>υ</a:t>
            </a:r>
            <a:r>
              <a:rPr lang="en-US" altLang="zh-TW" i="1" dirty="0"/>
              <a:t>dT</a:t>
            </a:r>
            <a:r>
              <a:rPr lang="zh-TW" altLang="en-US" dirty="0"/>
              <a:t>。第一定律，</a:t>
            </a:r>
            <a:r>
              <a:rPr lang="en-US" altLang="zh-TW" i="1" dirty="0" err="1"/>
              <a:t>dU</a:t>
            </a:r>
            <a:r>
              <a:rPr lang="en-US" altLang="zh-TW" i="1" dirty="0"/>
              <a:t> </a:t>
            </a:r>
            <a:r>
              <a:rPr lang="en-US" altLang="zh-TW" dirty="0"/>
              <a:t>= </a:t>
            </a:r>
            <a:r>
              <a:rPr lang="en-US" altLang="zh-TW" i="1" dirty="0" err="1"/>
              <a:t>dQ</a:t>
            </a:r>
            <a:r>
              <a:rPr lang="en-US" altLang="zh-TW" i="1" dirty="0"/>
              <a:t> </a:t>
            </a:r>
            <a:r>
              <a:rPr lang="en-US" altLang="zh-TW" dirty="0"/>
              <a:t>– </a:t>
            </a:r>
            <a:r>
              <a:rPr lang="en-US" altLang="zh-TW" i="1" dirty="0" err="1"/>
              <a:t>dW</a:t>
            </a:r>
            <a:r>
              <a:rPr lang="en-US" altLang="zh-TW" i="1" dirty="0"/>
              <a:t> </a:t>
            </a:r>
            <a:r>
              <a:rPr lang="en-US" altLang="zh-TW" dirty="0"/>
              <a:t>= 0 – </a:t>
            </a:r>
            <a:r>
              <a:rPr lang="en-US" altLang="zh-TW" i="1" dirty="0" err="1"/>
              <a:t>dW</a:t>
            </a:r>
            <a:r>
              <a:rPr lang="zh-TW" altLang="en-US" dirty="0"/>
              <a:t>，變成</a:t>
            </a:r>
          </a:p>
        </p:txBody>
      </p:sp>
      <p:sp>
        <p:nvSpPr>
          <p:cNvPr id="4" name="頁尾版面配置區 3">
            <a:extLst>
              <a:ext uri="{FF2B5EF4-FFF2-40B4-BE49-F238E27FC236}">
                <a16:creationId xmlns:a16="http://schemas.microsoft.com/office/drawing/2014/main" id="{448C2087-A1A7-4D8F-97A5-27AE0E5697F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E560057-795F-492B-9D92-A36BADF4B92E}"/>
              </a:ext>
            </a:extLst>
          </p:cNvPr>
          <p:cNvSpPr>
            <a:spLocks noGrp="1"/>
          </p:cNvSpPr>
          <p:nvPr>
            <p:ph type="sldNum" sz="quarter" idx="12"/>
          </p:nvPr>
        </p:nvSpPr>
        <p:spPr/>
        <p:txBody>
          <a:bodyPr/>
          <a:lstStyle/>
          <a:p>
            <a:fld id="{FFF700D2-071F-440E-A3FF-180D34BA4EC8}" type="slidenum">
              <a:rPr lang="en-GB" smtClean="0"/>
              <a:t>62</a:t>
            </a:fld>
            <a:endParaRPr lang="en-GB"/>
          </a:p>
        </p:txBody>
      </p:sp>
      <p:pic>
        <p:nvPicPr>
          <p:cNvPr id="6" name="圖片 5">
            <a:extLst>
              <a:ext uri="{FF2B5EF4-FFF2-40B4-BE49-F238E27FC236}">
                <a16:creationId xmlns:a16="http://schemas.microsoft.com/office/drawing/2014/main" id="{BC7DC3BC-8852-4D69-B8A2-03F2AD72751E}"/>
              </a:ext>
            </a:extLst>
          </p:cNvPr>
          <p:cNvPicPr>
            <a:picLocks noChangeAspect="1"/>
          </p:cNvPicPr>
          <p:nvPr/>
        </p:nvPicPr>
        <p:blipFill>
          <a:blip r:embed="rId2"/>
          <a:stretch>
            <a:fillRect/>
          </a:stretch>
        </p:blipFill>
        <p:spPr>
          <a:xfrm>
            <a:off x="2412682" y="5981149"/>
            <a:ext cx="6274118" cy="433388"/>
          </a:xfrm>
          <a:prstGeom prst="rect">
            <a:avLst/>
          </a:prstGeom>
        </p:spPr>
      </p:pic>
    </p:spTree>
    <p:extLst>
      <p:ext uri="{BB962C8B-B14F-4D97-AF65-F5344CB8AC3E}">
        <p14:creationId xmlns:p14="http://schemas.microsoft.com/office/powerpoint/2010/main" val="3617604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CADBD2-0BE5-437D-AF6F-23A7C0B9C4FC}"/>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2B48F57C-F7EA-4A2E-86B7-34F6EF507242}"/>
              </a:ext>
            </a:extLst>
          </p:cNvPr>
          <p:cNvSpPr>
            <a:spLocks noGrp="1"/>
          </p:cNvSpPr>
          <p:nvPr>
            <p:ph idx="1"/>
          </p:nvPr>
        </p:nvSpPr>
        <p:spPr/>
        <p:txBody>
          <a:bodyPr>
            <a:normAutofit/>
          </a:bodyPr>
          <a:lstStyle/>
          <a:p>
            <a:r>
              <a:rPr lang="zh-TW" altLang="en-US" dirty="0"/>
              <a:t>從理想氣體方程式，</a:t>
            </a:r>
            <a:r>
              <a:rPr lang="en-US" altLang="zh-TW" i="1" dirty="0"/>
              <a:t>PV </a:t>
            </a:r>
            <a:r>
              <a:rPr lang="en-US" altLang="zh-TW" dirty="0"/>
              <a:t>= </a:t>
            </a:r>
            <a:r>
              <a:rPr lang="en-US" altLang="zh-TW" i="1" dirty="0" err="1"/>
              <a:t>nRT</a:t>
            </a:r>
            <a:r>
              <a:rPr lang="zh-TW" altLang="en-US" dirty="0"/>
              <a:t>，可得</a:t>
            </a:r>
            <a:endParaRPr lang="en-US" altLang="zh-TW" dirty="0"/>
          </a:p>
          <a:p>
            <a:pPr marL="109537" indent="0">
              <a:buNone/>
            </a:pPr>
            <a:r>
              <a:rPr lang="en-US" altLang="zh-TW" i="1" dirty="0"/>
              <a:t>                            </a:t>
            </a:r>
            <a:r>
              <a:rPr lang="en-US" altLang="zh-TW" i="1" dirty="0" err="1"/>
              <a:t>PdV</a:t>
            </a:r>
            <a:r>
              <a:rPr lang="en-US" altLang="zh-TW" i="1" dirty="0"/>
              <a:t> </a:t>
            </a:r>
            <a:r>
              <a:rPr lang="en-US" altLang="zh-TW" dirty="0"/>
              <a:t>+ </a:t>
            </a:r>
            <a:r>
              <a:rPr lang="en-US" altLang="zh-TW" i="1" dirty="0" err="1"/>
              <a:t>VdP</a:t>
            </a:r>
            <a:r>
              <a:rPr lang="en-US" altLang="zh-TW" i="1" dirty="0"/>
              <a:t> </a:t>
            </a:r>
            <a:r>
              <a:rPr lang="en-US" altLang="zh-TW" dirty="0"/>
              <a:t>= </a:t>
            </a:r>
            <a:r>
              <a:rPr lang="en-US" altLang="zh-TW" i="1" dirty="0" err="1"/>
              <a:t>nRdT</a:t>
            </a:r>
            <a:endParaRPr lang="en-US" altLang="zh-TW" i="1" dirty="0"/>
          </a:p>
          <a:p>
            <a:pPr marL="109537" indent="0">
              <a:buNone/>
            </a:pPr>
            <a:r>
              <a:rPr lang="zh-TW" altLang="en-US" dirty="0"/>
              <a:t>將從式</a:t>
            </a:r>
            <a:r>
              <a:rPr lang="en-US" altLang="zh-TW" dirty="0"/>
              <a:t>19.16 </a:t>
            </a:r>
            <a:r>
              <a:rPr lang="zh-TW" altLang="en-US" dirty="0"/>
              <a:t>中所得的</a:t>
            </a:r>
            <a:r>
              <a:rPr lang="en-US" altLang="zh-TW" i="1" dirty="0" err="1"/>
              <a:t>ndT</a:t>
            </a:r>
            <a:r>
              <a:rPr lang="en-US" altLang="zh-TW" i="1" dirty="0"/>
              <a:t> </a:t>
            </a:r>
            <a:r>
              <a:rPr lang="en-US" altLang="zh-TW" dirty="0"/>
              <a:t>= –</a:t>
            </a:r>
            <a:r>
              <a:rPr lang="en-US" altLang="zh-TW" i="1" dirty="0" err="1"/>
              <a:t>PdV</a:t>
            </a:r>
            <a:r>
              <a:rPr lang="en-US" altLang="zh-TW" dirty="0"/>
              <a:t>/</a:t>
            </a:r>
            <a:r>
              <a:rPr lang="en-US" altLang="zh-TW" i="1" dirty="0" err="1"/>
              <a:t>Cυ</a:t>
            </a:r>
            <a:r>
              <a:rPr lang="en-US" altLang="zh-TW" i="1" dirty="0"/>
              <a:t> </a:t>
            </a:r>
            <a:r>
              <a:rPr lang="zh-TW" altLang="en-US" dirty="0"/>
              <a:t>代入上式，並整理得</a:t>
            </a:r>
          </a:p>
          <a:p>
            <a:pPr marL="109537" indent="0" algn="ctr">
              <a:buNone/>
            </a:pPr>
            <a:r>
              <a:rPr lang="pt-BR" altLang="zh-TW" i="1" dirty="0"/>
              <a:t>P</a:t>
            </a:r>
            <a:r>
              <a:rPr lang="pt-BR" altLang="zh-TW" dirty="0"/>
              <a:t>(</a:t>
            </a:r>
            <a:r>
              <a:rPr lang="pt-BR" altLang="zh-TW" i="1" dirty="0"/>
              <a:t>Cυ </a:t>
            </a:r>
            <a:r>
              <a:rPr lang="pt-BR" altLang="zh-TW" dirty="0"/>
              <a:t>+ </a:t>
            </a:r>
            <a:r>
              <a:rPr lang="pt-BR" altLang="zh-TW" i="1" dirty="0"/>
              <a:t>R</a:t>
            </a:r>
            <a:r>
              <a:rPr lang="pt-BR" altLang="zh-TW" dirty="0"/>
              <a:t>) </a:t>
            </a:r>
            <a:r>
              <a:rPr lang="pt-BR" altLang="zh-TW" i="1" dirty="0"/>
              <a:t>dV </a:t>
            </a:r>
            <a:r>
              <a:rPr lang="pt-BR" altLang="zh-TW" dirty="0"/>
              <a:t>+ </a:t>
            </a:r>
            <a:r>
              <a:rPr lang="pt-BR" altLang="zh-TW" i="1" dirty="0"/>
              <a:t>CυVdP </a:t>
            </a:r>
            <a:r>
              <a:rPr lang="pt-BR" altLang="zh-TW" dirty="0"/>
              <a:t>= 0</a:t>
            </a:r>
          </a:p>
          <a:p>
            <a:pPr marL="109537" indent="0">
              <a:buNone/>
            </a:pPr>
            <a:r>
              <a:rPr lang="zh-TW" altLang="en-US" dirty="0"/>
              <a:t>從式</a:t>
            </a:r>
            <a:r>
              <a:rPr lang="en-US" altLang="zh-TW" dirty="0"/>
              <a:t>19.15 </a:t>
            </a:r>
            <a:r>
              <a:rPr lang="zh-TW" altLang="en-US" dirty="0"/>
              <a:t>得知，對理想氣體而言，</a:t>
            </a:r>
            <a:r>
              <a:rPr lang="en-US" altLang="zh-TW" i="1" dirty="0" err="1"/>
              <a:t>C</a:t>
            </a:r>
            <a:r>
              <a:rPr lang="en-US" altLang="zh-TW" i="1" baseline="-25000" dirty="0" err="1"/>
              <a:t>υ</a:t>
            </a:r>
            <a:r>
              <a:rPr lang="en-US" altLang="zh-TW" i="1" dirty="0"/>
              <a:t> </a:t>
            </a:r>
            <a:r>
              <a:rPr lang="en-US" altLang="zh-TW" dirty="0"/>
              <a:t>+ </a:t>
            </a:r>
            <a:r>
              <a:rPr lang="en-US" altLang="zh-TW" i="1" dirty="0"/>
              <a:t>R </a:t>
            </a:r>
            <a:r>
              <a:rPr lang="en-US" altLang="zh-TW" dirty="0"/>
              <a:t>= </a:t>
            </a:r>
            <a:r>
              <a:rPr lang="en-US" altLang="zh-TW" i="1" dirty="0"/>
              <a:t>C</a:t>
            </a:r>
            <a:r>
              <a:rPr lang="en-US" altLang="zh-TW" i="1" baseline="-25000" dirty="0"/>
              <a:t>p</a:t>
            </a:r>
            <a:r>
              <a:rPr lang="zh-TW" altLang="en-US" dirty="0"/>
              <a:t>。加上定義</a:t>
            </a:r>
            <a:endParaRPr lang="en-US" altLang="zh-TW" dirty="0"/>
          </a:p>
          <a:p>
            <a:pPr marL="109537" indent="0">
              <a:buNone/>
            </a:pPr>
            <a:endParaRPr lang="zh-TW" altLang="en-US" dirty="0"/>
          </a:p>
          <a:p>
            <a:pPr marL="109537" indent="0">
              <a:buNone/>
            </a:pPr>
            <a:r>
              <a:rPr lang="zh-TW" altLang="en-US" dirty="0"/>
              <a:t>上式變成</a:t>
            </a:r>
          </a:p>
        </p:txBody>
      </p:sp>
      <p:sp>
        <p:nvSpPr>
          <p:cNvPr id="4" name="頁尾版面配置區 3">
            <a:extLst>
              <a:ext uri="{FF2B5EF4-FFF2-40B4-BE49-F238E27FC236}">
                <a16:creationId xmlns:a16="http://schemas.microsoft.com/office/drawing/2014/main" id="{6B63873A-6963-4876-87BA-330298E598F4}"/>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EC8EE0B-3EF4-4AC8-B3DF-9A55F01E0A13}"/>
              </a:ext>
            </a:extLst>
          </p:cNvPr>
          <p:cNvSpPr>
            <a:spLocks noGrp="1"/>
          </p:cNvSpPr>
          <p:nvPr>
            <p:ph type="sldNum" sz="quarter" idx="12"/>
          </p:nvPr>
        </p:nvSpPr>
        <p:spPr/>
        <p:txBody>
          <a:bodyPr/>
          <a:lstStyle/>
          <a:p>
            <a:fld id="{FFF700D2-071F-440E-A3FF-180D34BA4EC8}" type="slidenum">
              <a:rPr lang="en-GB" smtClean="0"/>
              <a:t>63</a:t>
            </a:fld>
            <a:endParaRPr lang="en-GB"/>
          </a:p>
        </p:txBody>
      </p:sp>
      <p:pic>
        <p:nvPicPr>
          <p:cNvPr id="6" name="圖片 5">
            <a:extLst>
              <a:ext uri="{FF2B5EF4-FFF2-40B4-BE49-F238E27FC236}">
                <a16:creationId xmlns:a16="http://schemas.microsoft.com/office/drawing/2014/main" id="{5B442B42-F5B0-44CB-88CE-9FB505D82B66}"/>
              </a:ext>
            </a:extLst>
          </p:cNvPr>
          <p:cNvPicPr>
            <a:picLocks noChangeAspect="1"/>
          </p:cNvPicPr>
          <p:nvPr/>
        </p:nvPicPr>
        <p:blipFill>
          <a:blip r:embed="rId2"/>
          <a:stretch>
            <a:fillRect/>
          </a:stretch>
        </p:blipFill>
        <p:spPr>
          <a:xfrm>
            <a:off x="3988593" y="4797152"/>
            <a:ext cx="1166813" cy="820103"/>
          </a:xfrm>
          <a:prstGeom prst="rect">
            <a:avLst/>
          </a:prstGeom>
        </p:spPr>
      </p:pic>
      <p:pic>
        <p:nvPicPr>
          <p:cNvPr id="7" name="圖片 6">
            <a:extLst>
              <a:ext uri="{FF2B5EF4-FFF2-40B4-BE49-F238E27FC236}">
                <a16:creationId xmlns:a16="http://schemas.microsoft.com/office/drawing/2014/main" id="{E0701E08-6DA3-42B5-8965-4547A41EA973}"/>
              </a:ext>
            </a:extLst>
          </p:cNvPr>
          <p:cNvPicPr>
            <a:picLocks noChangeAspect="1"/>
          </p:cNvPicPr>
          <p:nvPr/>
        </p:nvPicPr>
        <p:blipFill>
          <a:blip r:embed="rId3"/>
          <a:stretch>
            <a:fillRect/>
          </a:stretch>
        </p:blipFill>
        <p:spPr>
          <a:xfrm>
            <a:off x="3419872" y="5661503"/>
            <a:ext cx="2160270" cy="660083"/>
          </a:xfrm>
          <a:prstGeom prst="rect">
            <a:avLst/>
          </a:prstGeom>
        </p:spPr>
      </p:pic>
    </p:spTree>
    <p:extLst>
      <p:ext uri="{BB962C8B-B14F-4D97-AF65-F5344CB8AC3E}">
        <p14:creationId xmlns:p14="http://schemas.microsoft.com/office/powerpoint/2010/main" val="1739649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EE3061-6844-400E-8229-6E42D8841E52}"/>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6D1D09D1-CB98-4803-A8C6-A9D5D201341F}"/>
              </a:ext>
            </a:extLst>
          </p:cNvPr>
          <p:cNvSpPr>
            <a:spLocks noGrp="1"/>
          </p:cNvSpPr>
          <p:nvPr>
            <p:ph idx="1"/>
          </p:nvPr>
        </p:nvSpPr>
        <p:spPr>
          <a:xfrm>
            <a:off x="457200" y="1340768"/>
            <a:ext cx="8229600" cy="5328592"/>
          </a:xfrm>
        </p:spPr>
        <p:txBody>
          <a:bodyPr>
            <a:normAutofit/>
          </a:bodyPr>
          <a:lstStyle/>
          <a:p>
            <a:r>
              <a:rPr lang="zh-TW" altLang="en-US" dirty="0"/>
              <a:t>積分後得到      </a:t>
            </a:r>
            <a:endParaRPr lang="en-US" altLang="zh-TW" dirty="0"/>
          </a:p>
          <a:p>
            <a:pPr marL="0" indent="0" algn="ctr">
              <a:buNone/>
            </a:pPr>
            <a:r>
              <a:rPr lang="zh-TW" altLang="en-US" dirty="0"/>
              <a:t> </a:t>
            </a:r>
            <a:r>
              <a:rPr lang="el-GR" altLang="zh-TW" dirty="0"/>
              <a:t>γ</a:t>
            </a:r>
            <a:r>
              <a:rPr lang="zh-TW" altLang="en-US" dirty="0"/>
              <a:t> </a:t>
            </a:r>
            <a:r>
              <a:rPr lang="en-US" altLang="zh-TW" dirty="0"/>
              <a:t>ln </a:t>
            </a:r>
            <a:r>
              <a:rPr lang="en-US" altLang="zh-TW" i="1" dirty="0"/>
              <a:t>V </a:t>
            </a:r>
            <a:r>
              <a:rPr lang="en-US" altLang="zh-TW" dirty="0"/>
              <a:t>+ ln </a:t>
            </a:r>
            <a:r>
              <a:rPr lang="en-US" altLang="zh-TW" i="1" dirty="0"/>
              <a:t>P </a:t>
            </a:r>
            <a:r>
              <a:rPr lang="en-US" altLang="zh-TW" dirty="0"/>
              <a:t>= </a:t>
            </a:r>
            <a:r>
              <a:rPr lang="zh-TW" altLang="en-US" dirty="0"/>
              <a:t>常數</a:t>
            </a:r>
          </a:p>
          <a:p>
            <a:pPr marL="354013" indent="0">
              <a:buNone/>
            </a:pPr>
            <a:r>
              <a:rPr lang="zh-TW" altLang="en-US" dirty="0"/>
              <a:t>此常數由起始條件決定。從此式我們可推得</a:t>
            </a:r>
            <a:r>
              <a:rPr lang="en-US" altLang="zh-TW" dirty="0"/>
              <a:t>ln(</a:t>
            </a:r>
            <a:r>
              <a:rPr lang="en-US" altLang="zh-TW" i="1" dirty="0"/>
              <a:t>PV</a:t>
            </a:r>
            <a:r>
              <a:rPr lang="el-GR" altLang="zh-TW" dirty="0"/>
              <a:t> </a:t>
            </a:r>
            <a:r>
              <a:rPr lang="el-GR" altLang="zh-TW" baseline="30000" dirty="0"/>
              <a:t>γ</a:t>
            </a:r>
            <a:r>
              <a:rPr lang="en-US" altLang="zh-TW" i="1" dirty="0"/>
              <a:t> </a:t>
            </a:r>
            <a:r>
              <a:rPr lang="en-US" altLang="zh-TW" dirty="0"/>
              <a:t>) = </a:t>
            </a:r>
            <a:r>
              <a:rPr lang="zh-TW" altLang="en-US" dirty="0"/>
              <a:t>常數，或相當於</a:t>
            </a:r>
          </a:p>
          <a:p>
            <a:pPr marL="109537" indent="0" algn="ctr">
              <a:buNone/>
            </a:pPr>
            <a:r>
              <a:rPr lang="en-US" altLang="zh-TW" dirty="0">
                <a:solidFill>
                  <a:srgbClr val="0070C0"/>
                </a:solidFill>
              </a:rPr>
              <a:t>(</a:t>
            </a:r>
            <a:r>
              <a:rPr lang="zh-TW" altLang="en-US" dirty="0">
                <a:solidFill>
                  <a:srgbClr val="0070C0"/>
                </a:solidFill>
              </a:rPr>
              <a:t>準靜，絕熱</a:t>
            </a:r>
            <a:r>
              <a:rPr lang="en-US" altLang="zh-TW" dirty="0">
                <a:solidFill>
                  <a:srgbClr val="0070C0"/>
                </a:solidFill>
              </a:rPr>
              <a:t>) </a:t>
            </a:r>
            <a:r>
              <a:rPr lang="zh-TW" altLang="en-US" dirty="0">
                <a:solidFill>
                  <a:srgbClr val="0070C0"/>
                </a:solidFill>
              </a:rPr>
              <a:t>           </a:t>
            </a:r>
            <a:r>
              <a:rPr lang="en-US" altLang="zh-TW" i="1" dirty="0"/>
              <a:t>PV </a:t>
            </a:r>
            <a:r>
              <a:rPr lang="el-GR" altLang="zh-TW" baseline="30000" dirty="0"/>
              <a:t>γ </a:t>
            </a:r>
            <a:r>
              <a:rPr lang="en-US" altLang="zh-TW" dirty="0"/>
              <a:t>= </a:t>
            </a:r>
            <a:r>
              <a:rPr lang="zh-TW" altLang="en-US" dirty="0"/>
              <a:t>常數                   </a:t>
            </a:r>
            <a:r>
              <a:rPr lang="en-US" altLang="zh-TW" b="1" dirty="0">
                <a:solidFill>
                  <a:srgbClr val="0070C0"/>
                </a:solidFill>
              </a:rPr>
              <a:t>(19.17)</a:t>
            </a:r>
          </a:p>
          <a:p>
            <a:r>
              <a:rPr lang="zh-TW" altLang="en-US" dirty="0"/>
              <a:t>此式適用於“ 包含理想氣體的準靜絕熱過程”。在準靜絕熱膨脹的情況時，</a:t>
            </a:r>
            <a:r>
              <a:rPr lang="en-US" altLang="zh-TW" i="1" dirty="0" err="1"/>
              <a:t>PdV</a:t>
            </a:r>
            <a:r>
              <a:rPr lang="en-US" altLang="zh-TW" i="1" dirty="0"/>
              <a:t> </a:t>
            </a:r>
            <a:r>
              <a:rPr lang="en-US" altLang="zh-TW" dirty="0"/>
              <a:t>&gt; 0</a:t>
            </a:r>
            <a:r>
              <a:rPr lang="zh-TW" altLang="en-US" dirty="0"/>
              <a:t>，故從式</a:t>
            </a:r>
            <a:r>
              <a:rPr lang="en-US" altLang="zh-TW" dirty="0"/>
              <a:t>19.16 </a:t>
            </a:r>
            <a:r>
              <a:rPr lang="zh-TW" altLang="en-US" dirty="0"/>
              <a:t>我們發現</a:t>
            </a:r>
            <a:r>
              <a:rPr lang="en-US" altLang="zh-TW" i="1" dirty="0" err="1"/>
              <a:t>dU</a:t>
            </a:r>
            <a:r>
              <a:rPr lang="en-US" altLang="zh-TW" i="1" dirty="0"/>
              <a:t> </a:t>
            </a:r>
            <a:r>
              <a:rPr lang="en-US" altLang="zh-TW" dirty="0"/>
              <a:t>= </a:t>
            </a:r>
            <a:r>
              <a:rPr lang="en-US" altLang="zh-TW" i="1" dirty="0" err="1"/>
              <a:t>nCυ</a:t>
            </a:r>
            <a:r>
              <a:rPr lang="en-US" altLang="zh-TW" dirty="0" err="1"/>
              <a:t>Δ</a:t>
            </a:r>
            <a:r>
              <a:rPr lang="en-US" altLang="zh-TW" i="1" dirty="0" err="1"/>
              <a:t>T</a:t>
            </a:r>
            <a:r>
              <a:rPr lang="en-US" altLang="zh-TW" i="1" dirty="0"/>
              <a:t> </a:t>
            </a:r>
            <a:r>
              <a:rPr lang="en-US" altLang="zh-TW" dirty="0"/>
              <a:t>&lt; 0</a:t>
            </a:r>
            <a:r>
              <a:rPr lang="zh-TW" altLang="en-US" dirty="0"/>
              <a:t>，所以氣體的溫度將會下降。理想氣體定律，</a:t>
            </a:r>
            <a:r>
              <a:rPr lang="en-US" altLang="zh-TW" i="1" dirty="0"/>
              <a:t>PV </a:t>
            </a:r>
            <a:r>
              <a:rPr lang="en-US" altLang="zh-TW" dirty="0"/>
              <a:t>= </a:t>
            </a:r>
            <a:r>
              <a:rPr lang="en-US" altLang="zh-TW" i="1" dirty="0" err="1"/>
              <a:t>nRT</a:t>
            </a:r>
            <a:r>
              <a:rPr lang="en-US" altLang="zh-TW" i="1" dirty="0"/>
              <a:t> </a:t>
            </a:r>
            <a:r>
              <a:rPr lang="en-US" altLang="zh-TW" dirty="0"/>
              <a:t>(</a:t>
            </a:r>
            <a:r>
              <a:rPr lang="zh-TW" altLang="en-US" dirty="0"/>
              <a:t>任何過程的平衡狀態均適用</a:t>
            </a:r>
            <a:r>
              <a:rPr lang="en-US" altLang="zh-TW" dirty="0"/>
              <a:t>)</a:t>
            </a:r>
            <a:r>
              <a:rPr lang="zh-TW" altLang="en-US" dirty="0"/>
              <a:t>，可用來求得起始及終了狀態時的溫度。</a:t>
            </a:r>
          </a:p>
        </p:txBody>
      </p:sp>
      <p:sp>
        <p:nvSpPr>
          <p:cNvPr id="4" name="頁尾版面配置區 3">
            <a:extLst>
              <a:ext uri="{FF2B5EF4-FFF2-40B4-BE49-F238E27FC236}">
                <a16:creationId xmlns:a16="http://schemas.microsoft.com/office/drawing/2014/main" id="{92DC5690-FF1F-4EDC-AE8B-3CC59AE1140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025FECA-735A-4FF9-86DF-D58343F1916E}"/>
              </a:ext>
            </a:extLst>
          </p:cNvPr>
          <p:cNvSpPr>
            <a:spLocks noGrp="1"/>
          </p:cNvSpPr>
          <p:nvPr>
            <p:ph type="sldNum" sz="quarter" idx="12"/>
          </p:nvPr>
        </p:nvSpPr>
        <p:spPr/>
        <p:txBody>
          <a:bodyPr/>
          <a:lstStyle/>
          <a:p>
            <a:fld id="{FFF700D2-071F-440E-A3FF-180D34BA4EC8}" type="slidenum">
              <a:rPr lang="en-GB" smtClean="0"/>
              <a:t>64</a:t>
            </a:fld>
            <a:endParaRPr lang="en-GB"/>
          </a:p>
        </p:txBody>
      </p:sp>
    </p:spTree>
    <p:extLst>
      <p:ext uri="{BB962C8B-B14F-4D97-AF65-F5344CB8AC3E}">
        <p14:creationId xmlns:p14="http://schemas.microsoft.com/office/powerpoint/2010/main" val="891102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5D4D2-321C-42F0-A231-E0C58EFDC444}"/>
              </a:ext>
            </a:extLst>
          </p:cNvPr>
          <p:cNvSpPr>
            <a:spLocks noGrp="1"/>
          </p:cNvSpPr>
          <p:nvPr>
            <p:ph type="title"/>
          </p:nvPr>
        </p:nvSpPr>
        <p:spPr/>
        <p:txBody>
          <a:bodyPr/>
          <a:lstStyle/>
          <a:p>
            <a:r>
              <a:rPr lang="en-US" altLang="zh-TW" dirty="0"/>
              <a:t>19.7</a:t>
            </a:r>
            <a:r>
              <a:rPr lang="zh-TW" altLang="en-US" dirty="0"/>
              <a:t> 理想氣體</a:t>
            </a:r>
          </a:p>
        </p:txBody>
      </p:sp>
      <p:sp>
        <p:nvSpPr>
          <p:cNvPr id="3" name="內容版面配置區 2">
            <a:extLst>
              <a:ext uri="{FF2B5EF4-FFF2-40B4-BE49-F238E27FC236}">
                <a16:creationId xmlns:a16="http://schemas.microsoft.com/office/drawing/2014/main" id="{CE0DE59C-4C0A-4248-A60D-536889DC0FDC}"/>
              </a:ext>
            </a:extLst>
          </p:cNvPr>
          <p:cNvSpPr>
            <a:spLocks noGrp="1"/>
          </p:cNvSpPr>
          <p:nvPr>
            <p:ph idx="1"/>
          </p:nvPr>
        </p:nvSpPr>
        <p:spPr/>
        <p:txBody>
          <a:bodyPr/>
          <a:lstStyle/>
          <a:p>
            <a:r>
              <a:rPr lang="zh-TW" altLang="en-US" dirty="0"/>
              <a:t>一準靜絕熱過程，以一綠色線描繪在圖</a:t>
            </a:r>
            <a:r>
              <a:rPr lang="en-US" altLang="zh-TW" dirty="0"/>
              <a:t>19.12 </a:t>
            </a:r>
            <a:r>
              <a:rPr lang="zh-TW" altLang="en-US" dirty="0"/>
              <a:t>中。紅色線為等溫線</a:t>
            </a:r>
            <a:r>
              <a:rPr lang="en-US" altLang="zh-TW" dirty="0"/>
              <a:t>— </a:t>
            </a:r>
            <a:r>
              <a:rPr lang="zh-TW" altLang="en-US" dirty="0"/>
              <a:t>是等溫過程所遵循的路徑。系統是從用</a:t>
            </a:r>
            <a:r>
              <a:rPr lang="en-US" altLang="zh-TW" i="1" dirty="0" err="1"/>
              <a:t>P</a:t>
            </a:r>
            <a:r>
              <a:rPr lang="en-US" altLang="zh-TW" baseline="-25000" dirty="0" err="1"/>
              <a:t>1</a:t>
            </a:r>
            <a:r>
              <a:rPr lang="zh-TW" altLang="en-US" dirty="0"/>
              <a:t>，</a:t>
            </a:r>
            <a:r>
              <a:rPr lang="en-US" altLang="zh-TW" i="1" dirty="0" err="1"/>
              <a:t>V</a:t>
            </a:r>
            <a:r>
              <a:rPr lang="en-US" altLang="zh-TW" baseline="-25000" dirty="0" err="1"/>
              <a:t>1</a:t>
            </a:r>
            <a:r>
              <a:rPr lang="en-US" altLang="zh-TW" dirty="0"/>
              <a:t> </a:t>
            </a:r>
            <a:r>
              <a:rPr lang="zh-TW" altLang="en-US" dirty="0"/>
              <a:t>及</a:t>
            </a:r>
            <a:r>
              <a:rPr lang="en-US" altLang="zh-TW" i="1" dirty="0" err="1"/>
              <a:t>T</a:t>
            </a:r>
            <a:r>
              <a:rPr lang="en-US" altLang="zh-TW" baseline="-25000" dirty="0" err="1"/>
              <a:t>1</a:t>
            </a:r>
            <a:r>
              <a:rPr lang="en-US" altLang="zh-TW" dirty="0"/>
              <a:t> </a:t>
            </a:r>
            <a:r>
              <a:rPr lang="zh-TW" altLang="en-US" dirty="0"/>
              <a:t>所標示的狀態開始，而終止在</a:t>
            </a:r>
            <a:r>
              <a:rPr lang="en-US" altLang="zh-TW" i="1" dirty="0" err="1"/>
              <a:t>P</a:t>
            </a:r>
            <a:r>
              <a:rPr lang="en-US" altLang="zh-TW" baseline="-25000" dirty="0" err="1"/>
              <a:t>2</a:t>
            </a:r>
            <a:r>
              <a:rPr lang="zh-TW" altLang="en-US" dirty="0"/>
              <a:t>，</a:t>
            </a:r>
            <a:r>
              <a:rPr lang="en-US" altLang="zh-TW" i="1" dirty="0" err="1"/>
              <a:t>V</a:t>
            </a:r>
            <a:r>
              <a:rPr lang="en-US" altLang="zh-TW" baseline="-25000" dirty="0" err="1"/>
              <a:t>2</a:t>
            </a:r>
            <a:r>
              <a:rPr lang="en-US" altLang="zh-TW" dirty="0"/>
              <a:t> </a:t>
            </a:r>
            <a:r>
              <a:rPr lang="zh-TW" altLang="en-US" dirty="0"/>
              <a:t>及</a:t>
            </a:r>
            <a:r>
              <a:rPr lang="en-US" altLang="zh-TW" i="1" dirty="0" err="1"/>
              <a:t>T</a:t>
            </a:r>
            <a:r>
              <a:rPr lang="en-US" altLang="zh-TW" baseline="-25000" dirty="0" err="1"/>
              <a:t>2</a:t>
            </a:r>
            <a:r>
              <a:rPr lang="en-US" altLang="zh-TW" dirty="0"/>
              <a:t> </a:t>
            </a:r>
            <a:r>
              <a:rPr lang="zh-TW" altLang="en-US" dirty="0"/>
              <a:t>的狀態。從式</a:t>
            </a:r>
            <a:r>
              <a:rPr lang="en-US" altLang="zh-TW" dirty="0"/>
              <a:t>19.17 </a:t>
            </a:r>
            <a:r>
              <a:rPr lang="zh-TW" altLang="en-US" dirty="0"/>
              <a:t>我們得</a:t>
            </a:r>
            <a:endParaRPr lang="en-US" altLang="zh-TW" dirty="0"/>
          </a:p>
          <a:p>
            <a:endParaRPr lang="en-US" altLang="zh-TW" dirty="0"/>
          </a:p>
          <a:p>
            <a:r>
              <a:rPr lang="zh-TW" altLang="en-US" dirty="0"/>
              <a:t>即對絕熱過程而言，</a:t>
            </a:r>
            <a:r>
              <a:rPr lang="en-US" altLang="zh-TW" i="1" dirty="0" err="1"/>
              <a:t>dP</a:t>
            </a:r>
            <a:r>
              <a:rPr lang="en-US" altLang="zh-TW" dirty="0"/>
              <a:t>/</a:t>
            </a:r>
            <a:r>
              <a:rPr lang="en-US" altLang="zh-TW" i="1" dirty="0" err="1"/>
              <a:t>dV</a:t>
            </a:r>
            <a:r>
              <a:rPr lang="en-US" altLang="zh-TW" i="1" dirty="0"/>
              <a:t> </a:t>
            </a:r>
            <a:r>
              <a:rPr lang="en-US" altLang="zh-TW" dirty="0"/>
              <a:t>= –</a:t>
            </a:r>
            <a:r>
              <a:rPr lang="el-GR" altLang="zh-TW" dirty="0"/>
              <a:t>γ</a:t>
            </a:r>
            <a:r>
              <a:rPr lang="en-US" altLang="zh-TW" dirty="0"/>
              <a:t> </a:t>
            </a:r>
            <a:r>
              <a:rPr lang="en-US" altLang="zh-TW" i="1" dirty="0"/>
              <a:t>P</a:t>
            </a:r>
            <a:r>
              <a:rPr lang="en-US" altLang="zh-TW" dirty="0"/>
              <a:t>/</a:t>
            </a:r>
            <a:r>
              <a:rPr lang="en-US" altLang="zh-TW" i="1" dirty="0"/>
              <a:t>V</a:t>
            </a:r>
            <a:r>
              <a:rPr lang="zh-TW" altLang="en-US" dirty="0"/>
              <a:t>。在等溫過程中，由方程式</a:t>
            </a:r>
            <a:r>
              <a:rPr lang="en-US" altLang="zh-TW" i="1" dirty="0"/>
              <a:t>PV </a:t>
            </a:r>
            <a:r>
              <a:rPr lang="en-US" altLang="zh-TW" dirty="0"/>
              <a:t>= </a:t>
            </a:r>
            <a:r>
              <a:rPr lang="en-US" altLang="zh-TW" i="1" dirty="0" err="1"/>
              <a:t>nRT</a:t>
            </a:r>
            <a:r>
              <a:rPr lang="en-US" altLang="zh-TW" i="1" dirty="0"/>
              <a:t> </a:t>
            </a:r>
            <a:r>
              <a:rPr lang="en-US" altLang="zh-TW" dirty="0"/>
              <a:t>= </a:t>
            </a:r>
            <a:r>
              <a:rPr lang="zh-TW" altLang="en-US" dirty="0"/>
              <a:t>常數可導得 </a:t>
            </a:r>
            <a:r>
              <a:rPr lang="en-US" altLang="zh-TW" i="1" dirty="0" err="1"/>
              <a:t>dP</a:t>
            </a:r>
            <a:r>
              <a:rPr lang="en-US" altLang="zh-TW" dirty="0"/>
              <a:t>/</a:t>
            </a:r>
            <a:r>
              <a:rPr lang="en-US" altLang="zh-TW" i="1" dirty="0" err="1"/>
              <a:t>dV</a:t>
            </a:r>
            <a:r>
              <a:rPr lang="en-US" altLang="zh-TW" i="1" dirty="0"/>
              <a:t> </a:t>
            </a:r>
            <a:r>
              <a:rPr lang="en-US" altLang="zh-TW" dirty="0"/>
              <a:t>= </a:t>
            </a:r>
            <a:br>
              <a:rPr lang="en-US" altLang="zh-TW" dirty="0"/>
            </a:br>
            <a:r>
              <a:rPr lang="en-US" altLang="zh-TW" dirty="0"/>
              <a:t>–</a:t>
            </a:r>
            <a:r>
              <a:rPr lang="el-GR" altLang="zh-TW" dirty="0"/>
              <a:t>γ</a:t>
            </a:r>
            <a:r>
              <a:rPr lang="en-US" altLang="zh-TW" i="1" dirty="0"/>
              <a:t>P</a:t>
            </a:r>
            <a:r>
              <a:rPr lang="en-US" altLang="zh-TW" dirty="0"/>
              <a:t>/</a:t>
            </a:r>
            <a:r>
              <a:rPr lang="en-US" altLang="zh-TW" i="1" dirty="0"/>
              <a:t>V</a:t>
            </a:r>
            <a:r>
              <a:rPr lang="zh-TW" altLang="en-US" dirty="0"/>
              <a:t>。因 </a:t>
            </a:r>
            <a:r>
              <a:rPr lang="el-GR" altLang="zh-TW" dirty="0"/>
              <a:t>γ</a:t>
            </a:r>
            <a:r>
              <a:rPr lang="en-US" altLang="zh-TW" dirty="0"/>
              <a:t> &gt; 1</a:t>
            </a:r>
            <a:r>
              <a:rPr lang="zh-TW" altLang="en-US" dirty="0"/>
              <a:t>，我們推知在</a:t>
            </a:r>
            <a:r>
              <a:rPr lang="en-US" altLang="zh-TW" i="1" dirty="0"/>
              <a:t>PV </a:t>
            </a:r>
            <a:r>
              <a:rPr lang="zh-TW" altLang="en-US" dirty="0"/>
              <a:t>圖的某一定點上，絕熱曲線的斜率，較等溫曲線的為陡</a:t>
            </a:r>
            <a:r>
              <a:rPr lang="en-US" altLang="zh-TW" dirty="0"/>
              <a:t>— </a:t>
            </a:r>
            <a:r>
              <a:rPr lang="zh-TW" altLang="en-US" dirty="0"/>
              <a:t>正如在圖</a:t>
            </a:r>
            <a:r>
              <a:rPr lang="en-US" altLang="zh-TW" dirty="0"/>
              <a:t>19.12</a:t>
            </a:r>
            <a:r>
              <a:rPr lang="zh-TW" altLang="en-US" dirty="0"/>
              <a:t>中所顯示的一樣。</a:t>
            </a:r>
          </a:p>
        </p:txBody>
      </p:sp>
      <p:sp>
        <p:nvSpPr>
          <p:cNvPr id="4" name="頁尾版面配置區 3">
            <a:extLst>
              <a:ext uri="{FF2B5EF4-FFF2-40B4-BE49-F238E27FC236}">
                <a16:creationId xmlns:a16="http://schemas.microsoft.com/office/drawing/2014/main" id="{00FA3DF0-DECC-4F7C-8165-2FB083A3A7A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2FA8F907-D2C5-4A65-AA35-2BC2C5BFD363}"/>
              </a:ext>
            </a:extLst>
          </p:cNvPr>
          <p:cNvSpPr>
            <a:spLocks noGrp="1"/>
          </p:cNvSpPr>
          <p:nvPr>
            <p:ph type="sldNum" sz="quarter" idx="12"/>
          </p:nvPr>
        </p:nvSpPr>
        <p:spPr/>
        <p:txBody>
          <a:bodyPr/>
          <a:lstStyle/>
          <a:p>
            <a:fld id="{FFF700D2-071F-440E-A3FF-180D34BA4EC8}" type="slidenum">
              <a:rPr lang="en-GB" smtClean="0"/>
              <a:t>65</a:t>
            </a:fld>
            <a:endParaRPr lang="en-GB"/>
          </a:p>
        </p:txBody>
      </p:sp>
      <p:pic>
        <p:nvPicPr>
          <p:cNvPr id="6" name="圖片 5">
            <a:extLst>
              <a:ext uri="{FF2B5EF4-FFF2-40B4-BE49-F238E27FC236}">
                <a16:creationId xmlns:a16="http://schemas.microsoft.com/office/drawing/2014/main" id="{5EA43961-CD56-4720-814B-6FEBE5E4BB1E}"/>
              </a:ext>
            </a:extLst>
          </p:cNvPr>
          <p:cNvPicPr>
            <a:picLocks noChangeAspect="1"/>
          </p:cNvPicPr>
          <p:nvPr/>
        </p:nvPicPr>
        <p:blipFill>
          <a:blip r:embed="rId2"/>
          <a:stretch>
            <a:fillRect/>
          </a:stretch>
        </p:blipFill>
        <p:spPr>
          <a:xfrm>
            <a:off x="3137587" y="3341090"/>
            <a:ext cx="2760345" cy="473392"/>
          </a:xfrm>
          <a:prstGeom prst="rect">
            <a:avLst/>
          </a:prstGeom>
        </p:spPr>
      </p:pic>
    </p:spTree>
    <p:extLst>
      <p:ext uri="{BB962C8B-B14F-4D97-AF65-F5344CB8AC3E}">
        <p14:creationId xmlns:p14="http://schemas.microsoft.com/office/powerpoint/2010/main" val="3075452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D56428-3C15-41AD-91F6-29A2942B6AD8}"/>
              </a:ext>
            </a:extLst>
          </p:cNvPr>
          <p:cNvSpPr>
            <a:spLocks noGrp="1"/>
          </p:cNvSpPr>
          <p:nvPr>
            <p:ph type="title"/>
          </p:nvPr>
        </p:nvSpPr>
        <p:spPr/>
        <p:txBody>
          <a:bodyPr/>
          <a:lstStyle/>
          <a:p>
            <a:r>
              <a:rPr lang="en-US" altLang="zh-TW" dirty="0"/>
              <a:t>19.7</a:t>
            </a:r>
            <a:r>
              <a:rPr lang="zh-TW" altLang="en-US" dirty="0"/>
              <a:t> 理想氣體</a:t>
            </a:r>
          </a:p>
        </p:txBody>
      </p:sp>
      <p:pic>
        <p:nvPicPr>
          <p:cNvPr id="6" name="內容版面配置區 5">
            <a:extLst>
              <a:ext uri="{FF2B5EF4-FFF2-40B4-BE49-F238E27FC236}">
                <a16:creationId xmlns:a16="http://schemas.microsoft.com/office/drawing/2014/main" id="{A52A89F7-489D-4868-9DE2-F93D5803A1DF}"/>
              </a:ext>
            </a:extLst>
          </p:cNvPr>
          <p:cNvPicPr>
            <a:picLocks noGrp="1" noChangeAspect="1"/>
          </p:cNvPicPr>
          <p:nvPr>
            <p:ph idx="1"/>
          </p:nvPr>
        </p:nvPicPr>
        <p:blipFill>
          <a:blip r:embed="rId2"/>
          <a:stretch>
            <a:fillRect/>
          </a:stretch>
        </p:blipFill>
        <p:spPr>
          <a:xfrm>
            <a:off x="2232660" y="1556792"/>
            <a:ext cx="4320540" cy="4113847"/>
          </a:xfrm>
          <a:prstGeom prst="rect">
            <a:avLst/>
          </a:prstGeom>
        </p:spPr>
      </p:pic>
      <p:sp>
        <p:nvSpPr>
          <p:cNvPr id="4" name="頁尾版面配置區 3">
            <a:extLst>
              <a:ext uri="{FF2B5EF4-FFF2-40B4-BE49-F238E27FC236}">
                <a16:creationId xmlns:a16="http://schemas.microsoft.com/office/drawing/2014/main" id="{EA6EF282-7ACE-494B-807D-AAEB6F9F468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B699A071-9523-481D-B1A0-F987DFEF79FB}"/>
              </a:ext>
            </a:extLst>
          </p:cNvPr>
          <p:cNvSpPr>
            <a:spLocks noGrp="1"/>
          </p:cNvSpPr>
          <p:nvPr>
            <p:ph type="sldNum" sz="quarter" idx="12"/>
          </p:nvPr>
        </p:nvSpPr>
        <p:spPr/>
        <p:txBody>
          <a:bodyPr/>
          <a:lstStyle/>
          <a:p>
            <a:fld id="{FFF700D2-071F-440E-A3FF-180D34BA4EC8}" type="slidenum">
              <a:rPr lang="en-GB" smtClean="0"/>
              <a:t>66</a:t>
            </a:fld>
            <a:endParaRPr lang="en-GB"/>
          </a:p>
        </p:txBody>
      </p:sp>
    </p:spTree>
    <p:extLst>
      <p:ext uri="{BB962C8B-B14F-4D97-AF65-F5344CB8AC3E}">
        <p14:creationId xmlns:p14="http://schemas.microsoft.com/office/powerpoint/2010/main" val="2474290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D2D9925-500B-453A-8C65-1DC613793167}"/>
              </a:ext>
            </a:extLst>
          </p:cNvPr>
          <p:cNvSpPr>
            <a:spLocks noGrp="1"/>
          </p:cNvSpPr>
          <p:nvPr>
            <p:ph type="title"/>
          </p:nvPr>
        </p:nvSpPr>
        <p:spPr/>
        <p:txBody>
          <a:bodyPr/>
          <a:lstStyle/>
          <a:p>
            <a:r>
              <a:rPr lang="zh-TW" altLang="en-US" dirty="0"/>
              <a:t>例題 </a:t>
            </a:r>
            <a:r>
              <a:rPr lang="en-US" altLang="zh-TW" dirty="0"/>
              <a:t>19.6</a:t>
            </a:r>
            <a:endParaRPr lang="zh-TW" altLang="en-US" dirty="0"/>
          </a:p>
        </p:txBody>
      </p:sp>
      <p:sp>
        <p:nvSpPr>
          <p:cNvPr id="7" name="文字版面配置區 6">
            <a:extLst>
              <a:ext uri="{FF2B5EF4-FFF2-40B4-BE49-F238E27FC236}">
                <a16:creationId xmlns:a16="http://schemas.microsoft.com/office/drawing/2014/main" id="{4D1DA76E-33CD-47AE-B7E3-960260F5BF39}"/>
              </a:ext>
            </a:extLst>
          </p:cNvPr>
          <p:cNvSpPr>
            <a:spLocks noGrp="1"/>
          </p:cNvSpPr>
          <p:nvPr>
            <p:ph type="body" idx="1"/>
          </p:nvPr>
        </p:nvSpPr>
        <p:spPr/>
        <p:txBody>
          <a:bodyPr/>
          <a:lstStyle/>
          <a:p>
            <a:r>
              <a:rPr lang="zh-TW" altLang="en-US" dirty="0"/>
              <a:t>一理想單原子氣體，其 </a:t>
            </a:r>
            <a:r>
              <a:rPr lang="el-GR" altLang="zh-TW" dirty="0"/>
              <a:t>γ </a:t>
            </a:r>
            <a:r>
              <a:rPr lang="en-US" altLang="zh-TW" dirty="0"/>
              <a:t>= 5/3</a:t>
            </a:r>
            <a:r>
              <a:rPr lang="zh-TW" altLang="en-US" dirty="0"/>
              <a:t>，進行準靜膨脹至其原有壓力的三分之一。試求其末體積與初體積的比，若過程為</a:t>
            </a:r>
            <a:r>
              <a:rPr lang="en-US" altLang="zh-TW" dirty="0"/>
              <a:t>(a) </a:t>
            </a:r>
            <a:r>
              <a:rPr lang="zh-TW" altLang="en-US" dirty="0"/>
              <a:t>等溫；</a:t>
            </a:r>
            <a:r>
              <a:rPr lang="en-US" altLang="zh-TW" dirty="0"/>
              <a:t>(b) </a:t>
            </a:r>
            <a:r>
              <a:rPr lang="zh-TW" altLang="en-US" dirty="0"/>
              <a:t>絕熱。</a:t>
            </a:r>
          </a:p>
        </p:txBody>
      </p:sp>
      <p:sp>
        <p:nvSpPr>
          <p:cNvPr id="4" name="頁尾版面配置區 3">
            <a:extLst>
              <a:ext uri="{FF2B5EF4-FFF2-40B4-BE49-F238E27FC236}">
                <a16:creationId xmlns:a16="http://schemas.microsoft.com/office/drawing/2014/main" id="{0B309CFC-D6F6-4FF1-9043-C0E6313AACA1}"/>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290746A5-2D2E-40D0-94CE-6D8E62AAC4A8}"/>
              </a:ext>
            </a:extLst>
          </p:cNvPr>
          <p:cNvSpPr>
            <a:spLocks noGrp="1"/>
          </p:cNvSpPr>
          <p:nvPr>
            <p:ph type="sldNum" sz="quarter" idx="12"/>
          </p:nvPr>
        </p:nvSpPr>
        <p:spPr/>
        <p:txBody>
          <a:bodyPr/>
          <a:lstStyle/>
          <a:p>
            <a:fld id="{FFF700D2-071F-440E-A3FF-180D34BA4EC8}" type="slidenum">
              <a:rPr lang="en-GB" smtClean="0"/>
              <a:t>67</a:t>
            </a:fld>
            <a:endParaRPr lang="en-GB"/>
          </a:p>
        </p:txBody>
      </p:sp>
      <p:sp>
        <p:nvSpPr>
          <p:cNvPr id="8" name="箭號: 有線條的向右箭號 7">
            <a:hlinkClick r:id="rId2" action="ppaction://hlinkfile"/>
            <a:extLst>
              <a:ext uri="{FF2B5EF4-FFF2-40B4-BE49-F238E27FC236}">
                <a16:creationId xmlns:a16="http://schemas.microsoft.com/office/drawing/2014/main" id="{A5CCEC09-18CB-4391-8FC2-10007D47B138}"/>
              </a:ext>
            </a:extLst>
          </p:cNvPr>
          <p:cNvSpPr/>
          <p:nvPr/>
        </p:nvSpPr>
        <p:spPr>
          <a:xfrm>
            <a:off x="827584" y="3933056"/>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686219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E0B700A-D08F-4D11-8163-E52F9DE47014}"/>
              </a:ext>
            </a:extLst>
          </p:cNvPr>
          <p:cNvSpPr>
            <a:spLocks noGrp="1"/>
          </p:cNvSpPr>
          <p:nvPr>
            <p:ph type="title"/>
          </p:nvPr>
        </p:nvSpPr>
        <p:spPr/>
        <p:txBody>
          <a:bodyPr/>
          <a:lstStyle/>
          <a:p>
            <a:r>
              <a:rPr lang="zh-TW" altLang="en-US" dirty="0"/>
              <a:t>練習題</a:t>
            </a:r>
            <a:r>
              <a:rPr lang="en-US" altLang="zh-TW" dirty="0"/>
              <a:t>3</a:t>
            </a:r>
            <a:endParaRPr lang="zh-TW" altLang="en-US" dirty="0"/>
          </a:p>
        </p:txBody>
      </p:sp>
      <p:sp>
        <p:nvSpPr>
          <p:cNvPr id="7" name="文字版面配置區 6">
            <a:extLst>
              <a:ext uri="{FF2B5EF4-FFF2-40B4-BE49-F238E27FC236}">
                <a16:creationId xmlns:a16="http://schemas.microsoft.com/office/drawing/2014/main" id="{C73EF27E-A17D-476A-993D-2C0A700F0627}"/>
              </a:ext>
            </a:extLst>
          </p:cNvPr>
          <p:cNvSpPr>
            <a:spLocks noGrp="1"/>
          </p:cNvSpPr>
          <p:nvPr>
            <p:ph type="body" idx="1"/>
          </p:nvPr>
        </p:nvSpPr>
        <p:spPr/>
        <p:txBody>
          <a:bodyPr/>
          <a:lstStyle/>
          <a:p>
            <a:r>
              <a:rPr lang="zh-TW" altLang="en-US" dirty="0"/>
              <a:t>若例題</a:t>
            </a:r>
            <a:r>
              <a:rPr lang="en-US" altLang="zh-TW" dirty="0"/>
              <a:t>19.6 </a:t>
            </a:r>
            <a:r>
              <a:rPr lang="zh-TW" altLang="en-US" dirty="0"/>
              <a:t>的</a:t>
            </a:r>
            <a:r>
              <a:rPr lang="en-US" altLang="zh-TW" dirty="0"/>
              <a:t>(b) </a:t>
            </a:r>
            <a:r>
              <a:rPr lang="zh-TW" altLang="en-US" dirty="0"/>
              <a:t>部分中的初溫為</a:t>
            </a:r>
            <a:r>
              <a:rPr lang="en-US" altLang="zh-TW" dirty="0" err="1"/>
              <a:t>100°C</a:t>
            </a:r>
            <a:r>
              <a:rPr lang="zh-TW" altLang="en-US" dirty="0"/>
              <a:t>，則末溫為何？</a:t>
            </a:r>
          </a:p>
        </p:txBody>
      </p:sp>
      <p:sp>
        <p:nvSpPr>
          <p:cNvPr id="4" name="頁尾版面配置區 3">
            <a:extLst>
              <a:ext uri="{FF2B5EF4-FFF2-40B4-BE49-F238E27FC236}">
                <a16:creationId xmlns:a16="http://schemas.microsoft.com/office/drawing/2014/main" id="{4E519C0D-59DC-427C-ACE1-460F9099EF27}"/>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F3047542-88FD-4250-9232-95EA54A97779}"/>
              </a:ext>
            </a:extLst>
          </p:cNvPr>
          <p:cNvSpPr>
            <a:spLocks noGrp="1"/>
          </p:cNvSpPr>
          <p:nvPr>
            <p:ph type="sldNum" sz="quarter" idx="12"/>
          </p:nvPr>
        </p:nvSpPr>
        <p:spPr/>
        <p:txBody>
          <a:bodyPr/>
          <a:lstStyle/>
          <a:p>
            <a:fld id="{FFF700D2-071F-440E-A3FF-180D34BA4EC8}" type="slidenum">
              <a:rPr lang="en-GB" smtClean="0"/>
              <a:t>68</a:t>
            </a:fld>
            <a:endParaRPr lang="en-GB"/>
          </a:p>
        </p:txBody>
      </p:sp>
    </p:spTree>
    <p:extLst>
      <p:ext uri="{BB962C8B-B14F-4D97-AF65-F5344CB8AC3E}">
        <p14:creationId xmlns:p14="http://schemas.microsoft.com/office/powerpoint/2010/main" val="4221028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4D714F0-F252-4566-8254-28BE8A6621D0}"/>
              </a:ext>
            </a:extLst>
          </p:cNvPr>
          <p:cNvSpPr>
            <a:spLocks noGrp="1"/>
          </p:cNvSpPr>
          <p:nvPr>
            <p:ph type="title"/>
          </p:nvPr>
        </p:nvSpPr>
        <p:spPr/>
        <p:txBody>
          <a:bodyPr/>
          <a:lstStyle/>
          <a:p>
            <a:r>
              <a:rPr lang="zh-TW" altLang="en-US" dirty="0"/>
              <a:t>例題 </a:t>
            </a:r>
            <a:r>
              <a:rPr lang="en-US" altLang="zh-TW" dirty="0"/>
              <a:t>19.7</a:t>
            </a:r>
            <a:endParaRPr lang="zh-TW" altLang="en-US" dirty="0"/>
          </a:p>
        </p:txBody>
      </p:sp>
      <p:sp>
        <p:nvSpPr>
          <p:cNvPr id="7" name="文字版面配置區 6">
            <a:extLst>
              <a:ext uri="{FF2B5EF4-FFF2-40B4-BE49-F238E27FC236}">
                <a16:creationId xmlns:a16="http://schemas.microsoft.com/office/drawing/2014/main" id="{468FE6D3-6D7B-409E-81D5-D2332B4E4228}"/>
              </a:ext>
            </a:extLst>
          </p:cNvPr>
          <p:cNvSpPr>
            <a:spLocks noGrp="1"/>
          </p:cNvSpPr>
          <p:nvPr>
            <p:ph type="body" idx="1"/>
          </p:nvPr>
        </p:nvSpPr>
        <p:spPr/>
        <p:txBody>
          <a:bodyPr/>
          <a:lstStyle/>
          <a:p>
            <a:r>
              <a:rPr lang="zh-TW" altLang="en-US" dirty="0"/>
              <a:t>試求理想氣體絕熱改變時所作的功，當其狀態</a:t>
            </a:r>
            <a:r>
              <a:rPr lang="en-US" altLang="zh-TW" dirty="0"/>
              <a:t>(a) </a:t>
            </a:r>
            <a:r>
              <a:rPr lang="zh-TW" altLang="en-US" dirty="0"/>
              <a:t>從</a:t>
            </a:r>
            <a:r>
              <a:rPr lang="en-US" altLang="zh-TW" i="1" dirty="0" err="1"/>
              <a:t>P</a:t>
            </a:r>
            <a:r>
              <a:rPr lang="en-US" altLang="zh-TW" baseline="-25000" dirty="0" err="1"/>
              <a:t>1</a:t>
            </a:r>
            <a:r>
              <a:rPr lang="en-US" altLang="zh-TW" dirty="0"/>
              <a:t> </a:t>
            </a:r>
            <a:r>
              <a:rPr lang="zh-TW" altLang="en-US" dirty="0"/>
              <a:t>及</a:t>
            </a:r>
            <a:r>
              <a:rPr lang="en-US" altLang="zh-TW" i="1" dirty="0" err="1"/>
              <a:t>V</a:t>
            </a:r>
            <a:r>
              <a:rPr lang="en-US" altLang="zh-TW" baseline="-25000" dirty="0" err="1"/>
              <a:t>1</a:t>
            </a:r>
            <a:r>
              <a:rPr lang="en-US" altLang="zh-TW" dirty="0"/>
              <a:t> </a:t>
            </a:r>
            <a:r>
              <a:rPr lang="zh-TW" altLang="en-US" dirty="0"/>
              <a:t>改變到</a:t>
            </a:r>
            <a:r>
              <a:rPr lang="en-US" altLang="zh-TW" i="1" dirty="0" err="1"/>
              <a:t>P</a:t>
            </a:r>
            <a:r>
              <a:rPr lang="en-US" altLang="zh-TW" baseline="-25000" dirty="0" err="1"/>
              <a:t>2</a:t>
            </a:r>
            <a:r>
              <a:rPr lang="en-US" altLang="zh-TW" dirty="0"/>
              <a:t> </a:t>
            </a:r>
            <a:r>
              <a:rPr lang="zh-TW" altLang="en-US" dirty="0"/>
              <a:t>及</a:t>
            </a:r>
            <a:r>
              <a:rPr lang="en-US" altLang="zh-TW" i="1" dirty="0" err="1"/>
              <a:t>V</a:t>
            </a:r>
            <a:r>
              <a:rPr lang="en-US" altLang="zh-TW" baseline="-25000" dirty="0" err="1"/>
              <a:t>2</a:t>
            </a:r>
            <a:r>
              <a:rPr lang="zh-TW" altLang="en-US" dirty="0"/>
              <a:t>；</a:t>
            </a:r>
            <a:r>
              <a:rPr lang="en-US" altLang="zh-TW" dirty="0"/>
              <a:t>(b) </a:t>
            </a:r>
            <a:r>
              <a:rPr lang="zh-TW" altLang="en-US" dirty="0"/>
              <a:t>從</a:t>
            </a:r>
            <a:r>
              <a:rPr lang="en-US" altLang="zh-TW" i="1" dirty="0" err="1"/>
              <a:t>T</a:t>
            </a:r>
            <a:r>
              <a:rPr lang="en-US" altLang="zh-TW" baseline="-25000" dirty="0" err="1"/>
              <a:t>1</a:t>
            </a:r>
            <a:r>
              <a:rPr lang="en-US" altLang="zh-TW" dirty="0"/>
              <a:t> </a:t>
            </a:r>
            <a:r>
              <a:rPr lang="zh-TW" altLang="en-US" dirty="0"/>
              <a:t>到</a:t>
            </a:r>
            <a:r>
              <a:rPr lang="en-US" altLang="zh-TW" i="1" dirty="0" err="1"/>
              <a:t>T</a:t>
            </a:r>
            <a:r>
              <a:rPr lang="en-US" altLang="zh-TW" baseline="-25000" dirty="0" err="1"/>
              <a:t>2</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8A42EC50-CFB2-4635-BA04-CDB8AE965F9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1B4E1F5-C570-40AE-B8E3-3931A8B1E08D}"/>
              </a:ext>
            </a:extLst>
          </p:cNvPr>
          <p:cNvSpPr>
            <a:spLocks noGrp="1"/>
          </p:cNvSpPr>
          <p:nvPr>
            <p:ph type="sldNum" sz="quarter" idx="12"/>
          </p:nvPr>
        </p:nvSpPr>
        <p:spPr/>
        <p:txBody>
          <a:bodyPr/>
          <a:lstStyle/>
          <a:p>
            <a:fld id="{FFF700D2-071F-440E-A3FF-180D34BA4EC8}" type="slidenum">
              <a:rPr lang="en-GB" smtClean="0"/>
              <a:t>69</a:t>
            </a:fld>
            <a:endParaRPr lang="en-GB"/>
          </a:p>
        </p:txBody>
      </p:sp>
      <p:sp>
        <p:nvSpPr>
          <p:cNvPr id="8" name="箭號: 有線條的向右箭號 7">
            <a:hlinkClick r:id="rId2" action="ppaction://hlinkfile"/>
            <a:extLst>
              <a:ext uri="{FF2B5EF4-FFF2-40B4-BE49-F238E27FC236}">
                <a16:creationId xmlns:a16="http://schemas.microsoft.com/office/drawing/2014/main" id="{656D37C7-57B0-418C-9945-DF6A4DE5F61C}"/>
              </a:ext>
            </a:extLst>
          </p:cNvPr>
          <p:cNvSpPr/>
          <p:nvPr/>
        </p:nvSpPr>
        <p:spPr>
          <a:xfrm>
            <a:off x="827584" y="350100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00955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11EFB2-F8F0-4BF8-B172-37E8CCB0D3AA}"/>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A1209B87-8406-4F49-9CC1-74454EA6D035}"/>
              </a:ext>
            </a:extLst>
          </p:cNvPr>
          <p:cNvSpPr>
            <a:spLocks noGrp="1"/>
          </p:cNvSpPr>
          <p:nvPr>
            <p:ph idx="1"/>
          </p:nvPr>
        </p:nvSpPr>
        <p:spPr/>
        <p:txBody>
          <a:bodyPr/>
          <a:lstStyle/>
          <a:p>
            <a:pPr>
              <a:lnSpc>
                <a:spcPts val="4000"/>
              </a:lnSpc>
            </a:pPr>
            <a:r>
              <a:rPr lang="zh-TW" altLang="en-US" dirty="0"/>
              <a:t>常用的熱量單位為「卡路里」</a:t>
            </a:r>
            <a:r>
              <a:rPr lang="en-US" altLang="zh-TW" dirty="0"/>
              <a:t>(calorie</a:t>
            </a:r>
            <a:r>
              <a:rPr lang="zh-TW" altLang="en-US" dirty="0"/>
              <a:t>，簡稱卡或 </a:t>
            </a:r>
            <a:r>
              <a:rPr lang="en-US" altLang="zh-TW" dirty="0" err="1"/>
              <a:t>cal</a:t>
            </a:r>
            <a:r>
              <a:rPr lang="en-US" altLang="zh-TW" dirty="0"/>
              <a:t>)</a:t>
            </a:r>
            <a:r>
              <a:rPr lang="zh-TW" altLang="en-US" dirty="0"/>
              <a:t>，定義為使 </a:t>
            </a:r>
            <a:r>
              <a:rPr lang="en-US" altLang="zh-TW" dirty="0"/>
              <a:t>1 g </a:t>
            </a:r>
            <a:r>
              <a:rPr lang="zh-TW" altLang="en-US" dirty="0"/>
              <a:t>水的溫度，從 </a:t>
            </a:r>
            <a:r>
              <a:rPr lang="en-US" altLang="zh-TW" dirty="0" err="1"/>
              <a:t>14.5°C</a:t>
            </a:r>
            <a:r>
              <a:rPr lang="en-US" altLang="zh-TW" dirty="0"/>
              <a:t> </a:t>
            </a:r>
            <a:r>
              <a:rPr lang="zh-TW" altLang="en-US" dirty="0"/>
              <a:t> 升高到 </a:t>
            </a:r>
            <a:r>
              <a:rPr lang="en-US" altLang="zh-TW" dirty="0" err="1"/>
              <a:t>15.5°C</a:t>
            </a:r>
            <a:r>
              <a:rPr lang="zh-TW" altLang="en-US" dirty="0"/>
              <a:t> 所需的熱量。</a:t>
            </a:r>
            <a:endParaRPr lang="en-US" altLang="zh-TW" dirty="0"/>
          </a:p>
          <a:p>
            <a:pPr>
              <a:lnSpc>
                <a:spcPts val="4000"/>
              </a:lnSpc>
            </a:pPr>
            <a:r>
              <a:rPr lang="zh-TW" altLang="en-US" dirty="0"/>
              <a:t>近代則以 </a:t>
            </a:r>
            <a:r>
              <a:rPr lang="en-US" altLang="zh-TW" dirty="0"/>
              <a:t>Joule(</a:t>
            </a:r>
            <a:r>
              <a:rPr lang="zh-TW" altLang="en-US" dirty="0"/>
              <a:t>簡寫為 </a:t>
            </a:r>
            <a:r>
              <a:rPr lang="en-US" altLang="zh-TW" dirty="0"/>
              <a:t>J)</a:t>
            </a:r>
            <a:r>
              <a:rPr lang="zh-TW" altLang="en-US" dirty="0"/>
              <a:t>定義 </a:t>
            </a:r>
            <a:r>
              <a:rPr lang="en-US" altLang="zh-TW" dirty="0" err="1"/>
              <a:t>cal</a:t>
            </a:r>
            <a:r>
              <a:rPr lang="zh-TW" altLang="en-US" dirty="0"/>
              <a:t>：</a:t>
            </a:r>
            <a:r>
              <a:rPr lang="en-US" altLang="zh-TW" dirty="0"/>
              <a:t>1 </a:t>
            </a:r>
            <a:r>
              <a:rPr lang="en-US" altLang="zh-TW" dirty="0" err="1"/>
              <a:t>cal</a:t>
            </a:r>
            <a:r>
              <a:rPr lang="en-US" altLang="zh-TW" dirty="0"/>
              <a:t> = 4.186 J</a:t>
            </a:r>
            <a:r>
              <a:rPr lang="zh-TW" altLang="en-US" dirty="0"/>
              <a:t>。</a:t>
            </a:r>
            <a:endParaRPr lang="en-US" altLang="zh-TW" dirty="0"/>
          </a:p>
          <a:p>
            <a:pPr>
              <a:lnSpc>
                <a:spcPts val="4000"/>
              </a:lnSpc>
            </a:pPr>
            <a:r>
              <a:rPr lang="zh-TW" altLang="en-US" dirty="0"/>
              <a:t>「英熱單位」</a:t>
            </a:r>
            <a:r>
              <a:rPr lang="en-US" altLang="zh-TW" dirty="0"/>
              <a:t>(British thermal unit</a:t>
            </a:r>
            <a:r>
              <a:rPr lang="zh-TW" altLang="en-US" dirty="0"/>
              <a:t>；</a:t>
            </a:r>
            <a:r>
              <a:rPr lang="en-US" altLang="zh-TW" dirty="0"/>
              <a:t>Btu)</a:t>
            </a:r>
            <a:r>
              <a:rPr lang="zh-TW" altLang="en-US" dirty="0"/>
              <a:t>是使 </a:t>
            </a:r>
            <a:r>
              <a:rPr lang="en-US" altLang="zh-TW" dirty="0"/>
              <a:t>1 </a:t>
            </a:r>
            <a:r>
              <a:rPr lang="en-US" altLang="zh-TW" dirty="0" err="1"/>
              <a:t>lb</a:t>
            </a:r>
            <a:r>
              <a:rPr lang="en-US" altLang="zh-TW" dirty="0"/>
              <a:t> </a:t>
            </a:r>
            <a:r>
              <a:rPr lang="zh-TW" altLang="en-US" dirty="0"/>
              <a:t>水的溫度，從 </a:t>
            </a:r>
            <a:r>
              <a:rPr lang="en-US" altLang="zh-TW" dirty="0" err="1"/>
              <a:t>63°F</a:t>
            </a:r>
            <a:r>
              <a:rPr lang="en-US" altLang="zh-TW" dirty="0"/>
              <a:t> </a:t>
            </a:r>
            <a:r>
              <a:rPr lang="zh-TW" altLang="en-US" dirty="0"/>
              <a:t>升高到 </a:t>
            </a:r>
            <a:r>
              <a:rPr lang="en-US" altLang="zh-TW" dirty="0" err="1"/>
              <a:t>64°F</a:t>
            </a:r>
            <a:r>
              <a:rPr lang="en-US" altLang="zh-TW" dirty="0"/>
              <a:t> </a:t>
            </a:r>
            <a:r>
              <a:rPr lang="zh-TW" altLang="en-US" dirty="0"/>
              <a:t>所需的熱量。</a:t>
            </a:r>
          </a:p>
        </p:txBody>
      </p:sp>
      <p:sp>
        <p:nvSpPr>
          <p:cNvPr id="4" name="頁尾版面配置區 3">
            <a:extLst>
              <a:ext uri="{FF2B5EF4-FFF2-40B4-BE49-F238E27FC236}">
                <a16:creationId xmlns:a16="http://schemas.microsoft.com/office/drawing/2014/main" id="{F5754E43-2783-4A11-A4AF-26695960073A}"/>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CCD09D45-35BB-4E33-8713-7EBD2A693827}"/>
              </a:ext>
            </a:extLst>
          </p:cNvPr>
          <p:cNvSpPr>
            <a:spLocks noGrp="1"/>
          </p:cNvSpPr>
          <p:nvPr>
            <p:ph type="sldNum" sz="quarter" idx="12"/>
          </p:nvPr>
        </p:nvSpPr>
        <p:spPr/>
        <p:txBody>
          <a:bodyPr/>
          <a:lstStyle/>
          <a:p>
            <a:fld id="{FFF700D2-071F-440E-A3FF-180D34BA4EC8}" type="slidenum">
              <a:rPr lang="en-GB" smtClean="0"/>
              <a:t>7</a:t>
            </a:fld>
            <a:endParaRPr lang="en-GB"/>
          </a:p>
        </p:txBody>
      </p:sp>
    </p:spTree>
    <p:extLst>
      <p:ext uri="{BB962C8B-B14F-4D97-AF65-F5344CB8AC3E}">
        <p14:creationId xmlns:p14="http://schemas.microsoft.com/office/powerpoint/2010/main" val="3098199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19.8</a:t>
            </a:r>
            <a:r>
              <a:rPr lang="zh-TW" altLang="en-US" dirty="0"/>
              <a:t> 熱的傳輸</a:t>
            </a:r>
          </a:p>
        </p:txBody>
      </p:sp>
      <p:sp>
        <p:nvSpPr>
          <p:cNvPr id="9" name="內容版面配置區 8">
            <a:extLst>
              <a:ext uri="{FF2B5EF4-FFF2-40B4-BE49-F238E27FC236}">
                <a16:creationId xmlns:a16="http://schemas.microsoft.com/office/drawing/2014/main" id="{B29C6E39-57EA-4615-AC42-06D8A7833B45}"/>
              </a:ext>
            </a:extLst>
          </p:cNvPr>
          <p:cNvSpPr>
            <a:spLocks noGrp="1"/>
          </p:cNvSpPr>
          <p:nvPr>
            <p:ph idx="1"/>
          </p:nvPr>
        </p:nvSpPr>
        <p:spPr/>
        <p:txBody>
          <a:bodyPr/>
          <a:lstStyle/>
          <a:p>
            <a:pPr>
              <a:lnSpc>
                <a:spcPct val="150000"/>
              </a:lnSpc>
            </a:pPr>
            <a:r>
              <a:rPr lang="zh-TW" altLang="en-US" b="1" dirty="0">
                <a:solidFill>
                  <a:srgbClr val="0070C0"/>
                </a:solidFill>
              </a:rPr>
              <a:t>熱可用「傳導」、 「對流」 、「輻射」三種方法中的任一種，將熱從一點傳輸到另一點。</a:t>
            </a:r>
            <a:endParaRPr lang="en-US" altLang="zh-TW" b="1" dirty="0">
              <a:solidFill>
                <a:srgbClr val="0070C0"/>
              </a:solidFill>
            </a:endParaRPr>
          </a:p>
          <a:p>
            <a:pPr>
              <a:lnSpc>
                <a:spcPct val="150000"/>
              </a:lnSpc>
            </a:pPr>
            <a:endParaRPr lang="zh-TW" altLang="en-US" b="1" dirty="0">
              <a:solidFill>
                <a:srgbClr val="0070C0"/>
              </a:solidFill>
            </a:endParaRPr>
          </a:p>
        </p:txBody>
      </p:sp>
      <p:sp>
        <p:nvSpPr>
          <p:cNvPr id="4" name="頁尾版面配置區 3">
            <a:extLst>
              <a:ext uri="{FF2B5EF4-FFF2-40B4-BE49-F238E27FC236}">
                <a16:creationId xmlns:a16="http://schemas.microsoft.com/office/drawing/2014/main" id="{3808A680-268C-4AC2-B0D5-2F8C146F312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FE7AD447-154C-45A3-A9E9-15EB2D83A0F9}"/>
              </a:ext>
            </a:extLst>
          </p:cNvPr>
          <p:cNvSpPr>
            <a:spLocks noGrp="1"/>
          </p:cNvSpPr>
          <p:nvPr>
            <p:ph type="sldNum" sz="quarter" idx="12"/>
          </p:nvPr>
        </p:nvSpPr>
        <p:spPr/>
        <p:txBody>
          <a:bodyPr/>
          <a:lstStyle/>
          <a:p>
            <a:fld id="{FFF700D2-071F-440E-A3FF-180D34BA4EC8}" type="slidenum">
              <a:rPr lang="en-GB" smtClean="0"/>
              <a:pPr/>
              <a:t>70</a:t>
            </a:fld>
            <a:endParaRPr lang="en-GB"/>
          </a:p>
        </p:txBody>
      </p:sp>
    </p:spTree>
    <p:extLst>
      <p:ext uri="{BB962C8B-B14F-4D97-AF65-F5344CB8AC3E}">
        <p14:creationId xmlns:p14="http://schemas.microsoft.com/office/powerpoint/2010/main" val="3330881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19.8</a:t>
            </a:r>
            <a:r>
              <a:rPr lang="zh-TW" altLang="en-US" dirty="0"/>
              <a:t> 熱的傳輸</a:t>
            </a:r>
          </a:p>
        </p:txBody>
      </p:sp>
      <p:sp>
        <p:nvSpPr>
          <p:cNvPr id="2" name="內容版面配置區 1"/>
          <p:cNvSpPr>
            <a:spLocks noGrp="1"/>
          </p:cNvSpPr>
          <p:nvPr>
            <p:ph idx="1"/>
          </p:nvPr>
        </p:nvSpPr>
        <p:spPr/>
        <p:txBody>
          <a:bodyPr>
            <a:normAutofit/>
          </a:bodyPr>
          <a:lstStyle/>
          <a:p>
            <a:pPr>
              <a:buNone/>
            </a:pPr>
            <a:r>
              <a:rPr lang="zh-TW" altLang="en-US" sz="3200" b="1" dirty="0">
                <a:solidFill>
                  <a:schemeClr val="accent6"/>
                </a:solidFill>
              </a:rPr>
              <a:t>傳導</a:t>
            </a:r>
            <a:endParaRPr lang="en-US" altLang="zh-TW" sz="3200" b="1" dirty="0">
              <a:solidFill>
                <a:schemeClr val="accent6"/>
              </a:solidFill>
            </a:endParaRPr>
          </a:p>
          <a:p>
            <a:pPr>
              <a:lnSpc>
                <a:spcPts val="4000"/>
              </a:lnSpc>
            </a:pPr>
            <a:r>
              <a:rPr lang="zh-TW" altLang="en-US" dirty="0"/>
              <a:t>圖 </a:t>
            </a:r>
            <a:r>
              <a:rPr lang="en-US" altLang="zh-TW" dirty="0" err="1"/>
              <a:t>19.13a</a:t>
            </a:r>
            <a:r>
              <a:rPr lang="en-US" altLang="zh-TW" dirty="0"/>
              <a:t> </a:t>
            </a:r>
            <a:r>
              <a:rPr lang="zh-TW" altLang="en-US" dirty="0"/>
              <a:t>顯示一棒的兩端，分別與溫度為 </a:t>
            </a:r>
            <a:r>
              <a:rPr lang="en-US" altLang="zh-TW" i="1" dirty="0"/>
              <a:t>T</a:t>
            </a:r>
            <a:r>
              <a:rPr lang="en-US" altLang="zh-TW" baseline="-25000" dirty="0"/>
              <a:t>H</a:t>
            </a:r>
            <a:r>
              <a:rPr lang="en-US" altLang="zh-TW" i="1" dirty="0"/>
              <a:t> </a:t>
            </a:r>
            <a:r>
              <a:rPr lang="zh-TW" altLang="en-US" dirty="0"/>
              <a:t>的高溫熱庫及溫度為 </a:t>
            </a:r>
            <a:r>
              <a:rPr lang="en-US" altLang="zh-TW" i="1" dirty="0"/>
              <a:t>T</a:t>
            </a:r>
            <a:r>
              <a:rPr lang="en-US" altLang="zh-TW" baseline="-25000" dirty="0"/>
              <a:t>C</a:t>
            </a:r>
            <a:r>
              <a:rPr lang="en-US" altLang="zh-TW" i="1" dirty="0"/>
              <a:t> </a:t>
            </a:r>
            <a:r>
              <a:rPr lang="zh-TW" altLang="en-US" dirty="0"/>
              <a:t>低溫熱庫作熱接觸，棒的周圍用絕熱材料加以包覆，如此熱只能沿棒傳輸，而不能穿過其周圍。在高溫熱庫，分子有較大的振動能量，此能量以碰撞的方式，傳給棒端面上的原子，這些原子再沿棒的方向依序將能量傳給其鄰近的原子。這樣經物質傳送熱量的方法，稱為</a:t>
            </a:r>
            <a:r>
              <a:rPr lang="zh-TW" altLang="en-US" b="1" dirty="0">
                <a:solidFill>
                  <a:srgbClr val="C00000"/>
                </a:solidFill>
              </a:rPr>
              <a:t>傳導</a:t>
            </a:r>
            <a:r>
              <a:rPr lang="en-US" altLang="zh-TW" dirty="0"/>
              <a:t>(conduction)</a:t>
            </a:r>
            <a:r>
              <a:rPr lang="zh-TW" altLang="en-US" dirty="0"/>
              <a:t>。 </a:t>
            </a:r>
          </a:p>
        </p:txBody>
      </p:sp>
      <p:sp>
        <p:nvSpPr>
          <p:cNvPr id="4" name="頁尾版面配置區 3">
            <a:extLst>
              <a:ext uri="{FF2B5EF4-FFF2-40B4-BE49-F238E27FC236}">
                <a16:creationId xmlns:a16="http://schemas.microsoft.com/office/drawing/2014/main" id="{0FBF96FA-9952-4541-81CA-019A211164C0}"/>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DDAA5ED-39A9-434A-BFC9-B9D36D493265}"/>
              </a:ext>
            </a:extLst>
          </p:cNvPr>
          <p:cNvSpPr>
            <a:spLocks noGrp="1"/>
          </p:cNvSpPr>
          <p:nvPr>
            <p:ph type="sldNum" sz="quarter" idx="12"/>
          </p:nvPr>
        </p:nvSpPr>
        <p:spPr/>
        <p:txBody>
          <a:bodyPr/>
          <a:lstStyle/>
          <a:p>
            <a:fld id="{FFF700D2-071F-440E-A3FF-180D34BA4EC8}" type="slidenum">
              <a:rPr lang="en-GB" smtClean="0"/>
              <a:t>71</a:t>
            </a:fld>
            <a:endParaRPr lang="en-GB"/>
          </a:p>
        </p:txBody>
      </p:sp>
    </p:spTree>
    <p:extLst>
      <p:ext uri="{BB962C8B-B14F-4D97-AF65-F5344CB8AC3E}">
        <p14:creationId xmlns:p14="http://schemas.microsoft.com/office/powerpoint/2010/main" val="789823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118CEC-F00C-487B-A2E9-337E774AFD21}"/>
              </a:ext>
            </a:extLst>
          </p:cNvPr>
          <p:cNvSpPr>
            <a:spLocks noGrp="1"/>
          </p:cNvSpPr>
          <p:nvPr>
            <p:ph type="title"/>
          </p:nvPr>
        </p:nvSpPr>
        <p:spPr/>
        <p:txBody>
          <a:bodyPr/>
          <a:lstStyle/>
          <a:p>
            <a:r>
              <a:rPr lang="en-US" altLang="zh-TW" dirty="0"/>
              <a:t>19.8</a:t>
            </a:r>
            <a:r>
              <a:rPr lang="zh-TW" altLang="en-US" dirty="0"/>
              <a:t> 熱的傳輸</a:t>
            </a:r>
          </a:p>
        </p:txBody>
      </p:sp>
      <p:pic>
        <p:nvPicPr>
          <p:cNvPr id="6" name="內容版面配置區 5">
            <a:extLst>
              <a:ext uri="{FF2B5EF4-FFF2-40B4-BE49-F238E27FC236}">
                <a16:creationId xmlns:a16="http://schemas.microsoft.com/office/drawing/2014/main" id="{8F2C212D-F746-4B27-8FAC-90BE3E3CB10D}"/>
              </a:ext>
            </a:extLst>
          </p:cNvPr>
          <p:cNvPicPr>
            <a:picLocks noGrp="1" noChangeAspect="1"/>
          </p:cNvPicPr>
          <p:nvPr>
            <p:ph idx="1"/>
          </p:nvPr>
        </p:nvPicPr>
        <p:blipFill>
          <a:blip r:embed="rId2"/>
          <a:stretch>
            <a:fillRect/>
          </a:stretch>
        </p:blipFill>
        <p:spPr>
          <a:xfrm>
            <a:off x="457200" y="2100196"/>
            <a:ext cx="8229600" cy="3497395"/>
          </a:xfrm>
          <a:prstGeom prst="rect">
            <a:avLst/>
          </a:prstGeom>
        </p:spPr>
      </p:pic>
      <p:sp>
        <p:nvSpPr>
          <p:cNvPr id="4" name="頁尾版面配置區 3">
            <a:extLst>
              <a:ext uri="{FF2B5EF4-FFF2-40B4-BE49-F238E27FC236}">
                <a16:creationId xmlns:a16="http://schemas.microsoft.com/office/drawing/2014/main" id="{993659F9-C633-46D4-AB9A-160CDF903D7E}"/>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6B5DD74-A43B-4FC2-B8A9-B8655669295D}"/>
              </a:ext>
            </a:extLst>
          </p:cNvPr>
          <p:cNvSpPr>
            <a:spLocks noGrp="1"/>
          </p:cNvSpPr>
          <p:nvPr>
            <p:ph type="sldNum" sz="quarter" idx="12"/>
          </p:nvPr>
        </p:nvSpPr>
        <p:spPr/>
        <p:txBody>
          <a:bodyPr/>
          <a:lstStyle/>
          <a:p>
            <a:fld id="{FFF700D2-071F-440E-A3FF-180D34BA4EC8}" type="slidenum">
              <a:rPr lang="en-GB" smtClean="0"/>
              <a:t>72</a:t>
            </a:fld>
            <a:endParaRPr lang="en-GB"/>
          </a:p>
        </p:txBody>
      </p:sp>
    </p:spTree>
    <p:extLst>
      <p:ext uri="{BB962C8B-B14F-4D97-AF65-F5344CB8AC3E}">
        <p14:creationId xmlns:p14="http://schemas.microsoft.com/office/powerpoint/2010/main" val="1985798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EFD0A0-0489-43F8-BB4D-0BAB4BA2172D}"/>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5A7B570F-7613-486C-8575-63B2B073C9E4}"/>
              </a:ext>
            </a:extLst>
          </p:cNvPr>
          <p:cNvSpPr>
            <a:spLocks noGrp="1"/>
          </p:cNvSpPr>
          <p:nvPr>
            <p:ph idx="1"/>
          </p:nvPr>
        </p:nvSpPr>
        <p:spPr/>
        <p:txBody>
          <a:bodyPr/>
          <a:lstStyle/>
          <a:p>
            <a:r>
              <a:rPr lang="zh-TW" altLang="en-US" dirty="0"/>
              <a:t>熱經傳導所傳送的時率 </a:t>
            </a:r>
            <a:r>
              <a:rPr lang="en-US" altLang="zh-TW" i="1" dirty="0" err="1"/>
              <a:t>dQ</a:t>
            </a:r>
            <a:r>
              <a:rPr lang="en-US" altLang="zh-TW" i="1" dirty="0"/>
              <a:t>/dt </a:t>
            </a:r>
            <a:r>
              <a:rPr lang="zh-TW" altLang="en-US" dirty="0"/>
              <a:t>正比於棒的截面積，以及沿棒方向溫度隨距離而改變的比率</a:t>
            </a:r>
            <a:r>
              <a:rPr lang="en-US" altLang="zh-TW" dirty="0"/>
              <a:t>(</a:t>
            </a:r>
            <a:r>
              <a:rPr lang="zh-TW" altLang="en-US" dirty="0"/>
              <a:t>即溫度梯度</a:t>
            </a:r>
            <a:r>
              <a:rPr lang="en-US" altLang="zh-TW" dirty="0"/>
              <a:t>)</a:t>
            </a:r>
            <a:r>
              <a:rPr lang="en-US" altLang="zh-TW" i="1" dirty="0"/>
              <a:t>dT/dx</a:t>
            </a:r>
            <a:r>
              <a:rPr lang="zh-TW" altLang="en-US" dirty="0"/>
              <a:t>。一般而言， </a:t>
            </a:r>
            <a:br>
              <a:rPr lang="en-US" altLang="zh-TW" dirty="0"/>
            </a:br>
            <a:br>
              <a:rPr lang="en-US" altLang="zh-TW" dirty="0"/>
            </a:br>
            <a:endParaRPr lang="en-US" altLang="zh-TW" dirty="0"/>
          </a:p>
          <a:p>
            <a:r>
              <a:rPr lang="zh-TW" altLang="en-US" dirty="0"/>
              <a:t>負號是為了使 </a:t>
            </a:r>
            <a:r>
              <a:rPr lang="en-US" altLang="zh-TW" i="1" dirty="0" err="1"/>
              <a:t>dQ</a:t>
            </a:r>
            <a:r>
              <a:rPr lang="en-US" altLang="zh-TW" i="1" dirty="0"/>
              <a:t>/dt </a:t>
            </a:r>
            <a:r>
              <a:rPr lang="zh-TW" altLang="en-US" dirty="0"/>
              <a:t>為一正量，因為 </a:t>
            </a:r>
            <a:r>
              <a:rPr lang="en-US" altLang="zh-TW" i="1" dirty="0"/>
              <a:t>dT/dx </a:t>
            </a:r>
            <a:r>
              <a:rPr lang="zh-TW" altLang="en-US" dirty="0"/>
              <a:t>為負</a:t>
            </a:r>
            <a:r>
              <a:rPr lang="en-US" altLang="zh-TW" dirty="0"/>
              <a:t>(</a:t>
            </a:r>
            <a:r>
              <a:rPr lang="zh-TW" altLang="en-US" dirty="0"/>
              <a:t>而</a:t>
            </a:r>
            <a:r>
              <a:rPr lang="en-US" altLang="zh-TW" i="1" dirty="0"/>
              <a:t>κ</a:t>
            </a:r>
            <a:r>
              <a:rPr lang="zh-TW" altLang="en-US" dirty="0"/>
              <a:t>被定為正</a:t>
            </a:r>
            <a:r>
              <a:rPr lang="en-US" altLang="zh-TW" dirty="0"/>
              <a:t>)</a:t>
            </a:r>
            <a:r>
              <a:rPr lang="zh-TW" altLang="en-US" dirty="0"/>
              <a:t>。常數 </a:t>
            </a:r>
            <a:r>
              <a:rPr lang="en-US" altLang="zh-TW" i="1" dirty="0"/>
              <a:t>κ </a:t>
            </a:r>
            <a:r>
              <a:rPr lang="zh-TW" altLang="en-US" dirty="0"/>
              <a:t>稱為</a:t>
            </a:r>
            <a:r>
              <a:rPr lang="zh-TW" altLang="en-US" b="1" dirty="0">
                <a:solidFill>
                  <a:srgbClr val="C00000"/>
                </a:solidFill>
              </a:rPr>
              <a:t>熱導係數</a:t>
            </a:r>
            <a:r>
              <a:rPr lang="en-US" altLang="zh-TW" dirty="0"/>
              <a:t>(thermal conductivity)</a:t>
            </a:r>
            <a:r>
              <a:rPr lang="zh-TW" altLang="en-US" dirty="0"/>
              <a:t>，為材料導熱能力之度量，多種材料的熱導係數，列在表 </a:t>
            </a:r>
            <a:r>
              <a:rPr lang="en-US" altLang="zh-TW" dirty="0"/>
              <a:t>19.3 </a:t>
            </a:r>
            <a:r>
              <a:rPr lang="zh-TW" altLang="en-US" dirty="0"/>
              <a:t>中。</a:t>
            </a:r>
          </a:p>
        </p:txBody>
      </p:sp>
      <p:sp>
        <p:nvSpPr>
          <p:cNvPr id="4" name="頁尾版面配置區 3">
            <a:extLst>
              <a:ext uri="{FF2B5EF4-FFF2-40B4-BE49-F238E27FC236}">
                <a16:creationId xmlns:a16="http://schemas.microsoft.com/office/drawing/2014/main" id="{B9C82660-BA39-411E-9FDC-942DC59A7E1B}"/>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8E522D7-B762-48E4-BF0A-0D2E0245E565}"/>
              </a:ext>
            </a:extLst>
          </p:cNvPr>
          <p:cNvSpPr>
            <a:spLocks noGrp="1"/>
          </p:cNvSpPr>
          <p:nvPr>
            <p:ph type="sldNum" sz="quarter" idx="12"/>
          </p:nvPr>
        </p:nvSpPr>
        <p:spPr/>
        <p:txBody>
          <a:bodyPr/>
          <a:lstStyle/>
          <a:p>
            <a:fld id="{FFF700D2-071F-440E-A3FF-180D34BA4EC8}" type="slidenum">
              <a:rPr lang="en-GB" smtClean="0"/>
              <a:t>73</a:t>
            </a:fld>
            <a:endParaRPr lang="en-GB"/>
          </a:p>
        </p:txBody>
      </p:sp>
      <p:pic>
        <p:nvPicPr>
          <p:cNvPr id="6" name="圖片 5">
            <a:extLst>
              <a:ext uri="{FF2B5EF4-FFF2-40B4-BE49-F238E27FC236}">
                <a16:creationId xmlns:a16="http://schemas.microsoft.com/office/drawing/2014/main" id="{3682FA3E-ACD0-48B2-998F-F82E17BA0CF5}"/>
              </a:ext>
            </a:extLst>
          </p:cNvPr>
          <p:cNvPicPr>
            <a:picLocks noChangeAspect="1"/>
          </p:cNvPicPr>
          <p:nvPr/>
        </p:nvPicPr>
        <p:blipFill>
          <a:blip r:embed="rId2"/>
          <a:stretch>
            <a:fillRect/>
          </a:stretch>
        </p:blipFill>
        <p:spPr>
          <a:xfrm>
            <a:off x="2627784" y="2852936"/>
            <a:ext cx="5800725" cy="806768"/>
          </a:xfrm>
          <a:prstGeom prst="rect">
            <a:avLst/>
          </a:prstGeom>
        </p:spPr>
      </p:pic>
    </p:spTree>
    <p:extLst>
      <p:ext uri="{BB962C8B-B14F-4D97-AF65-F5344CB8AC3E}">
        <p14:creationId xmlns:p14="http://schemas.microsoft.com/office/powerpoint/2010/main" val="1586366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CC72C7-6C1E-48E7-83BD-F0CCA82CED03}"/>
              </a:ext>
            </a:extLst>
          </p:cNvPr>
          <p:cNvSpPr>
            <a:spLocks noGrp="1"/>
          </p:cNvSpPr>
          <p:nvPr>
            <p:ph type="title"/>
          </p:nvPr>
        </p:nvSpPr>
        <p:spPr/>
        <p:txBody>
          <a:bodyPr/>
          <a:lstStyle/>
          <a:p>
            <a:r>
              <a:rPr lang="en-US" altLang="zh-TW" dirty="0"/>
              <a:t>19.8</a:t>
            </a:r>
            <a:r>
              <a:rPr lang="zh-TW" altLang="en-US" dirty="0"/>
              <a:t> 熱的傳輸</a:t>
            </a:r>
          </a:p>
        </p:txBody>
      </p:sp>
      <p:pic>
        <p:nvPicPr>
          <p:cNvPr id="6" name="內容版面配置區 5">
            <a:extLst>
              <a:ext uri="{FF2B5EF4-FFF2-40B4-BE49-F238E27FC236}">
                <a16:creationId xmlns:a16="http://schemas.microsoft.com/office/drawing/2014/main" id="{D1B03C06-0A60-42E4-B730-36EDDC9390BF}"/>
              </a:ext>
            </a:extLst>
          </p:cNvPr>
          <p:cNvPicPr>
            <a:picLocks noGrp="1" noChangeAspect="1"/>
          </p:cNvPicPr>
          <p:nvPr>
            <p:ph idx="1"/>
          </p:nvPr>
        </p:nvPicPr>
        <p:blipFill>
          <a:blip r:embed="rId2"/>
          <a:stretch>
            <a:fillRect/>
          </a:stretch>
        </p:blipFill>
        <p:spPr>
          <a:xfrm>
            <a:off x="3340462" y="1341438"/>
            <a:ext cx="2463076" cy="5014912"/>
          </a:xfrm>
          <a:prstGeom prst="rect">
            <a:avLst/>
          </a:prstGeom>
        </p:spPr>
      </p:pic>
      <p:sp>
        <p:nvSpPr>
          <p:cNvPr id="4" name="頁尾版面配置區 3">
            <a:extLst>
              <a:ext uri="{FF2B5EF4-FFF2-40B4-BE49-F238E27FC236}">
                <a16:creationId xmlns:a16="http://schemas.microsoft.com/office/drawing/2014/main" id="{3F17A105-1B6D-4E17-9716-B15DF39E11BD}"/>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A823CD95-D5D9-4A30-8125-9B482997230C}"/>
              </a:ext>
            </a:extLst>
          </p:cNvPr>
          <p:cNvSpPr>
            <a:spLocks noGrp="1"/>
          </p:cNvSpPr>
          <p:nvPr>
            <p:ph type="sldNum" sz="quarter" idx="12"/>
          </p:nvPr>
        </p:nvSpPr>
        <p:spPr/>
        <p:txBody>
          <a:bodyPr/>
          <a:lstStyle/>
          <a:p>
            <a:fld id="{FFF700D2-071F-440E-A3FF-180D34BA4EC8}" type="slidenum">
              <a:rPr lang="en-GB" smtClean="0"/>
              <a:t>74</a:t>
            </a:fld>
            <a:endParaRPr lang="en-GB"/>
          </a:p>
        </p:txBody>
      </p:sp>
    </p:spTree>
    <p:extLst>
      <p:ext uri="{BB962C8B-B14F-4D97-AF65-F5344CB8AC3E}">
        <p14:creationId xmlns:p14="http://schemas.microsoft.com/office/powerpoint/2010/main" val="3196110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A77BB1F0-DF1A-425D-A55D-D755986E5AE7}"/>
              </a:ext>
            </a:extLst>
          </p:cNvPr>
          <p:cNvSpPr>
            <a:spLocks noGrp="1"/>
          </p:cNvSpPr>
          <p:nvPr>
            <p:ph type="title"/>
          </p:nvPr>
        </p:nvSpPr>
        <p:spPr/>
        <p:txBody>
          <a:bodyPr/>
          <a:lstStyle/>
          <a:p>
            <a:r>
              <a:rPr lang="en-US" altLang="zh-TW" dirty="0"/>
              <a:t>19.8</a:t>
            </a:r>
            <a:r>
              <a:rPr lang="zh-TW" altLang="en-US" dirty="0"/>
              <a:t> 熱的傳輸</a:t>
            </a:r>
          </a:p>
        </p:txBody>
      </p:sp>
      <p:sp>
        <p:nvSpPr>
          <p:cNvPr id="14" name="內容版面配置區 13">
            <a:extLst>
              <a:ext uri="{FF2B5EF4-FFF2-40B4-BE49-F238E27FC236}">
                <a16:creationId xmlns:a16="http://schemas.microsoft.com/office/drawing/2014/main" id="{856210ED-D082-430C-98C8-7CFFD03F60A4}"/>
              </a:ext>
            </a:extLst>
          </p:cNvPr>
          <p:cNvSpPr>
            <a:spLocks noGrp="1"/>
          </p:cNvSpPr>
          <p:nvPr>
            <p:ph idx="1"/>
          </p:nvPr>
        </p:nvSpPr>
        <p:spPr>
          <a:xfrm>
            <a:off x="457200" y="1340768"/>
            <a:ext cx="8229600" cy="5517232"/>
          </a:xfrm>
        </p:spPr>
        <p:txBody>
          <a:bodyPr>
            <a:normAutofit/>
          </a:bodyPr>
          <a:lstStyle/>
          <a:p>
            <a:pPr>
              <a:lnSpc>
                <a:spcPct val="100000"/>
              </a:lnSpc>
            </a:pPr>
            <a:r>
              <a:rPr lang="zh-TW" altLang="en-US" dirty="0"/>
              <a:t>假設沿棒的溫度，起初均為 </a:t>
            </a:r>
            <a:r>
              <a:rPr lang="en-US" altLang="zh-TW" i="1" dirty="0"/>
              <a:t>T</a:t>
            </a:r>
            <a:r>
              <a:rPr lang="en-US" altLang="zh-TW" baseline="-25000" dirty="0"/>
              <a:t>c</a:t>
            </a:r>
            <a:r>
              <a:rPr lang="zh-TW" altLang="en-US" dirty="0"/>
              <a:t>，在棒的左端與溫度為 </a:t>
            </a:r>
            <a:r>
              <a:rPr lang="en-US" altLang="zh-TW" i="1" dirty="0"/>
              <a:t>T</a:t>
            </a:r>
            <a:r>
              <a:rPr lang="en-US" altLang="zh-TW" baseline="-25000" dirty="0"/>
              <a:t>H</a:t>
            </a:r>
            <a:r>
              <a:rPr lang="en-US" altLang="zh-TW" i="1" dirty="0"/>
              <a:t> </a:t>
            </a:r>
            <a:r>
              <a:rPr lang="zh-TW" altLang="en-US" dirty="0"/>
              <a:t>的高溫熱庫作熱接觸一小段時間之後，溫度就變得像圖</a:t>
            </a:r>
            <a:r>
              <a:rPr lang="en-US" altLang="zh-TW" dirty="0" err="1"/>
              <a:t>19.13b</a:t>
            </a:r>
            <a:r>
              <a:rPr lang="en-US" altLang="zh-TW" dirty="0"/>
              <a:t> </a:t>
            </a:r>
            <a:r>
              <a:rPr lang="zh-TW" altLang="en-US" dirty="0"/>
              <a:t>中虛線所示的那樣。經足夠長的時間之後系統穩定下來，此時的溫度隨沿棒的距離作線性改變。在此條件下，式</a:t>
            </a:r>
            <a:r>
              <a:rPr lang="en-US" altLang="zh-TW" dirty="0"/>
              <a:t>19.18 </a:t>
            </a:r>
            <a:r>
              <a:rPr lang="zh-TW" altLang="en-US" dirty="0"/>
              <a:t>可寫成 </a:t>
            </a:r>
            <a:br>
              <a:rPr lang="en-US" altLang="zh-TW" dirty="0"/>
            </a:br>
            <a:br>
              <a:rPr lang="en-US" altLang="zh-TW" sz="2000" dirty="0"/>
            </a:br>
            <a:br>
              <a:rPr lang="en-US" altLang="zh-TW" dirty="0"/>
            </a:br>
            <a:r>
              <a:rPr lang="zh-TW" altLang="en-US" dirty="0"/>
              <a:t>式 </a:t>
            </a:r>
            <a:r>
              <a:rPr lang="en-US" altLang="zh-TW" dirty="0"/>
              <a:t>19.19 </a:t>
            </a:r>
            <a:r>
              <a:rPr lang="zh-TW" altLang="en-US" dirty="0"/>
              <a:t>有時也寫成</a:t>
            </a:r>
            <a:br>
              <a:rPr lang="en-US" altLang="zh-TW" dirty="0"/>
            </a:br>
            <a:br>
              <a:rPr lang="en-US" altLang="zh-TW" dirty="0"/>
            </a:br>
            <a:br>
              <a:rPr lang="en-US" altLang="zh-TW" dirty="0"/>
            </a:br>
            <a:r>
              <a:rPr lang="zh-TW" altLang="en-US" dirty="0"/>
              <a:t>其中 </a:t>
            </a:r>
            <a:r>
              <a:rPr lang="en-US" altLang="zh-TW" i="1" dirty="0"/>
              <a:t>R </a:t>
            </a:r>
            <a:r>
              <a:rPr lang="en-US" altLang="zh-TW" dirty="0"/>
              <a:t>= </a:t>
            </a:r>
            <a:r>
              <a:rPr lang="en-US" altLang="zh-TW" i="1" dirty="0"/>
              <a:t>L</a:t>
            </a:r>
            <a:r>
              <a:rPr lang="en-US" altLang="zh-TW" dirty="0"/>
              <a:t>/</a:t>
            </a:r>
            <a:r>
              <a:rPr lang="el-GR" altLang="zh-TW" i="1" dirty="0"/>
              <a:t>κ</a:t>
            </a:r>
            <a:r>
              <a:rPr lang="zh-TW" altLang="en-US" dirty="0"/>
              <a:t>稱為樣品的</a:t>
            </a:r>
            <a:r>
              <a:rPr lang="zh-TW" altLang="en-US" b="1" dirty="0">
                <a:solidFill>
                  <a:srgbClr val="C00000"/>
                </a:solidFill>
              </a:rPr>
              <a:t>熱阻</a:t>
            </a:r>
            <a:r>
              <a:rPr lang="en-US" altLang="zh-TW" dirty="0"/>
              <a:t>(thermal resistance)</a:t>
            </a:r>
            <a:r>
              <a:rPr lang="zh-TW" altLang="en-US" dirty="0"/>
              <a:t>，或 </a:t>
            </a:r>
            <a:r>
              <a:rPr lang="en-US" altLang="zh-TW" b="1" i="1" dirty="0">
                <a:solidFill>
                  <a:srgbClr val="C00000"/>
                </a:solidFill>
              </a:rPr>
              <a:t>R </a:t>
            </a:r>
            <a:r>
              <a:rPr lang="zh-TW" altLang="en-US" b="1" dirty="0">
                <a:solidFill>
                  <a:srgbClr val="C00000"/>
                </a:solidFill>
              </a:rPr>
              <a:t>值</a:t>
            </a:r>
            <a:r>
              <a:rPr lang="en-US" altLang="zh-TW" dirty="0"/>
              <a:t>(</a:t>
            </a:r>
            <a:r>
              <a:rPr lang="en-US" altLang="zh-TW" i="1" dirty="0"/>
              <a:t>R</a:t>
            </a:r>
            <a:r>
              <a:rPr lang="en-US" altLang="zh-TW" dirty="0"/>
              <a:t> value)</a:t>
            </a:r>
            <a:r>
              <a:rPr lang="zh-TW" altLang="en-US" dirty="0"/>
              <a:t>。</a:t>
            </a:r>
          </a:p>
        </p:txBody>
      </p:sp>
      <p:sp>
        <p:nvSpPr>
          <p:cNvPr id="4" name="頁尾版面配置區 3">
            <a:extLst>
              <a:ext uri="{FF2B5EF4-FFF2-40B4-BE49-F238E27FC236}">
                <a16:creationId xmlns:a16="http://schemas.microsoft.com/office/drawing/2014/main" id="{4F997972-87B4-4FEA-BE7A-9134060C7C42}"/>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604A7095-B71A-4C0E-AF98-80A0896D196B}"/>
              </a:ext>
            </a:extLst>
          </p:cNvPr>
          <p:cNvSpPr>
            <a:spLocks noGrp="1"/>
          </p:cNvSpPr>
          <p:nvPr>
            <p:ph type="sldNum" sz="quarter" idx="12"/>
          </p:nvPr>
        </p:nvSpPr>
        <p:spPr/>
        <p:txBody>
          <a:bodyPr/>
          <a:lstStyle/>
          <a:p>
            <a:fld id="{FFF700D2-071F-440E-A3FF-180D34BA4EC8}" type="slidenum">
              <a:rPr lang="en-GB" smtClean="0"/>
              <a:pPr/>
              <a:t>75</a:t>
            </a:fld>
            <a:endParaRPr lang="en-GB"/>
          </a:p>
        </p:txBody>
      </p:sp>
      <p:pic>
        <p:nvPicPr>
          <p:cNvPr id="15" name="圖片 14">
            <a:extLst>
              <a:ext uri="{FF2B5EF4-FFF2-40B4-BE49-F238E27FC236}">
                <a16:creationId xmlns:a16="http://schemas.microsoft.com/office/drawing/2014/main" id="{F6E5C806-BEF5-4DCA-B26F-71E63121FFC0}"/>
              </a:ext>
            </a:extLst>
          </p:cNvPr>
          <p:cNvPicPr>
            <a:picLocks noChangeAspect="1"/>
          </p:cNvPicPr>
          <p:nvPr/>
        </p:nvPicPr>
        <p:blipFill>
          <a:blip r:embed="rId2"/>
          <a:stretch>
            <a:fillRect/>
          </a:stretch>
        </p:blipFill>
        <p:spPr>
          <a:xfrm>
            <a:off x="2679377" y="3549241"/>
            <a:ext cx="5827395" cy="733425"/>
          </a:xfrm>
          <a:prstGeom prst="rect">
            <a:avLst/>
          </a:prstGeom>
        </p:spPr>
      </p:pic>
      <p:pic>
        <p:nvPicPr>
          <p:cNvPr id="16" name="圖片 15">
            <a:extLst>
              <a:ext uri="{FF2B5EF4-FFF2-40B4-BE49-F238E27FC236}">
                <a16:creationId xmlns:a16="http://schemas.microsoft.com/office/drawing/2014/main" id="{0067E01C-119B-42A0-96C1-DBC64E3E3047}"/>
              </a:ext>
            </a:extLst>
          </p:cNvPr>
          <p:cNvPicPr>
            <a:picLocks noChangeAspect="1"/>
          </p:cNvPicPr>
          <p:nvPr/>
        </p:nvPicPr>
        <p:blipFill>
          <a:blip r:embed="rId3"/>
          <a:stretch>
            <a:fillRect/>
          </a:stretch>
        </p:blipFill>
        <p:spPr>
          <a:xfrm>
            <a:off x="2627784" y="4779818"/>
            <a:ext cx="5860733" cy="773430"/>
          </a:xfrm>
          <a:prstGeom prst="rect">
            <a:avLst/>
          </a:prstGeom>
        </p:spPr>
      </p:pic>
    </p:spTree>
    <p:extLst>
      <p:ext uri="{BB962C8B-B14F-4D97-AF65-F5344CB8AC3E}">
        <p14:creationId xmlns:p14="http://schemas.microsoft.com/office/powerpoint/2010/main" val="452160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9FE434-832A-4F80-B021-FF34A038F844}"/>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B8812B7B-A4FD-41ED-9EE2-FD7ADC5037E6}"/>
              </a:ext>
            </a:extLst>
          </p:cNvPr>
          <p:cNvSpPr>
            <a:spLocks noGrp="1"/>
          </p:cNvSpPr>
          <p:nvPr>
            <p:ph idx="1"/>
          </p:nvPr>
        </p:nvSpPr>
        <p:spPr/>
        <p:txBody>
          <a:bodyPr/>
          <a:lstStyle/>
          <a:p>
            <a:pPr>
              <a:lnSpc>
                <a:spcPts val="4000"/>
              </a:lnSpc>
            </a:pPr>
            <a:r>
              <a:rPr lang="zh-TW" altLang="en-US" dirty="0"/>
              <a:t>在此式中常用單位</a:t>
            </a:r>
            <a:r>
              <a:rPr lang="en-US" altLang="zh-TW" dirty="0"/>
              <a:t>(</a:t>
            </a:r>
            <a:r>
              <a:rPr lang="zh-TW" altLang="en-US" dirty="0"/>
              <a:t>非 </a:t>
            </a:r>
            <a:r>
              <a:rPr lang="en-US" altLang="zh-TW" dirty="0"/>
              <a:t>SI)</a:t>
            </a:r>
            <a:r>
              <a:rPr lang="zh-TW" altLang="en-US" dirty="0"/>
              <a:t>，</a:t>
            </a:r>
            <a:r>
              <a:rPr lang="en-US" altLang="zh-TW" i="1" dirty="0" err="1"/>
              <a:t>dQ</a:t>
            </a:r>
            <a:r>
              <a:rPr lang="en-US" altLang="zh-TW" dirty="0"/>
              <a:t>/</a:t>
            </a:r>
            <a:r>
              <a:rPr lang="en-US" altLang="zh-TW" i="1" dirty="0"/>
              <a:t>dt </a:t>
            </a:r>
            <a:r>
              <a:rPr lang="zh-TW" altLang="en-US" dirty="0"/>
              <a:t>為 </a:t>
            </a:r>
            <a:r>
              <a:rPr lang="en-US" altLang="zh-TW" dirty="0"/>
              <a:t>Btu/h</a:t>
            </a:r>
            <a:r>
              <a:rPr lang="zh-TW" altLang="en-US" dirty="0"/>
              <a:t>，</a:t>
            </a:r>
            <a:r>
              <a:rPr lang="en-US" altLang="zh-TW" i="1" dirty="0"/>
              <a:t>A </a:t>
            </a:r>
            <a:r>
              <a:rPr lang="zh-TW" altLang="en-US" dirty="0"/>
              <a:t>為 </a:t>
            </a:r>
            <a:r>
              <a:rPr lang="en-US" altLang="zh-TW" dirty="0" err="1"/>
              <a:t>ft</a:t>
            </a:r>
            <a:r>
              <a:rPr lang="en-US" altLang="zh-TW" baseline="30000" dirty="0" err="1"/>
              <a:t>2</a:t>
            </a:r>
            <a:r>
              <a:rPr lang="zh-TW" altLang="en-US" dirty="0"/>
              <a:t>，而 </a:t>
            </a:r>
            <a:r>
              <a:rPr lang="en-US" altLang="zh-TW" dirty="0" err="1"/>
              <a:t>Δ</a:t>
            </a:r>
            <a:r>
              <a:rPr lang="en-US" altLang="zh-TW" i="1" dirty="0" err="1"/>
              <a:t>T</a:t>
            </a:r>
            <a:r>
              <a:rPr lang="en-US" altLang="zh-TW" i="1" dirty="0"/>
              <a:t> </a:t>
            </a:r>
            <a:r>
              <a:rPr lang="zh-TW" altLang="en-US" dirty="0"/>
              <a:t>為 </a:t>
            </a:r>
            <a:r>
              <a:rPr lang="en-US" altLang="zh-TW" dirty="0"/>
              <a:t>°F </a:t>
            </a:r>
            <a:r>
              <a:rPr lang="zh-TW" altLang="en-US" dirty="0"/>
              <a:t>。因此，</a:t>
            </a:r>
            <a:r>
              <a:rPr lang="en-US" altLang="zh-TW" i="1" dirty="0"/>
              <a:t>R </a:t>
            </a:r>
            <a:r>
              <a:rPr lang="zh-TW" altLang="en-US" dirty="0"/>
              <a:t>的單位應為 </a:t>
            </a:r>
            <a:r>
              <a:rPr lang="en-US" altLang="zh-TW" dirty="0" err="1"/>
              <a:t>ft</a:t>
            </a:r>
            <a:r>
              <a:rPr lang="en-US" altLang="zh-TW" baseline="30000" dirty="0" err="1"/>
              <a:t>2</a:t>
            </a:r>
            <a:r>
              <a:rPr lang="zh-TW" altLang="en-US" dirty="0"/>
              <a:t>．</a:t>
            </a:r>
            <a:r>
              <a:rPr lang="en-US" altLang="zh-TW" dirty="0"/>
              <a:t>h</a:t>
            </a:r>
            <a:r>
              <a:rPr lang="zh-TW" altLang="en-US" dirty="0"/>
              <a:t>．</a:t>
            </a:r>
            <a:r>
              <a:rPr lang="en-US" altLang="zh-TW" dirty="0"/>
              <a:t>F/Btu</a:t>
            </a:r>
            <a:r>
              <a:rPr lang="zh-TW" altLang="en-US" dirty="0"/>
              <a:t> ！給定 </a:t>
            </a:r>
            <a:r>
              <a:rPr lang="en-US" altLang="zh-TW" dirty="0"/>
              <a:t>SI </a:t>
            </a:r>
            <a:r>
              <a:rPr lang="zh-TW" altLang="en-US" dirty="0"/>
              <a:t>的單位的 </a:t>
            </a:r>
            <a:r>
              <a:rPr lang="en-US" altLang="zh-TW" i="1" dirty="0"/>
              <a:t>κ </a:t>
            </a:r>
            <a:r>
              <a:rPr lang="zh-TW" altLang="en-US" dirty="0"/>
              <a:t>值，可求得 </a:t>
            </a:r>
            <a:r>
              <a:rPr lang="en-US" altLang="zh-TW" dirty="0" err="1"/>
              <a:t>1ln</a:t>
            </a:r>
            <a:r>
              <a:rPr lang="en-US" altLang="zh-TW" dirty="0"/>
              <a:t> </a:t>
            </a:r>
            <a:r>
              <a:rPr lang="zh-TW" altLang="en-US" dirty="0"/>
              <a:t>厚片材料的近似</a:t>
            </a:r>
            <a:r>
              <a:rPr lang="en-US" altLang="zh-TW" i="1" dirty="0"/>
              <a:t>R</a:t>
            </a:r>
            <a:r>
              <a:rPr lang="zh-TW" altLang="en-US" dirty="0"/>
              <a:t>值</a:t>
            </a:r>
            <a:r>
              <a:rPr lang="en-US" altLang="zh-TW" dirty="0"/>
              <a:t>(</a:t>
            </a:r>
            <a:r>
              <a:rPr lang="zh-TW" altLang="en-US" dirty="0"/>
              <a:t>常用單位</a:t>
            </a:r>
            <a:r>
              <a:rPr lang="en-US" altLang="zh-TW" dirty="0"/>
              <a:t>)</a:t>
            </a:r>
            <a:r>
              <a:rPr lang="zh-TW" altLang="en-US" dirty="0"/>
              <a:t>之轉換式：</a:t>
            </a:r>
            <a:r>
              <a:rPr lang="en-US" altLang="zh-TW" i="1" dirty="0"/>
              <a:t>R </a:t>
            </a:r>
            <a:r>
              <a:rPr lang="en-US" altLang="zh-TW" dirty="0"/>
              <a:t>= 0.14/</a:t>
            </a:r>
            <a:r>
              <a:rPr lang="en-US" altLang="zh-TW" i="1" dirty="0"/>
              <a:t>κ</a:t>
            </a:r>
            <a:r>
              <a:rPr lang="zh-TW" altLang="en-US" dirty="0"/>
              <a:t>。</a:t>
            </a:r>
            <a:endParaRPr lang="en-US" altLang="zh-TW" dirty="0"/>
          </a:p>
          <a:p>
            <a:pPr>
              <a:lnSpc>
                <a:spcPts val="4000"/>
              </a:lnSpc>
            </a:pPr>
            <a:r>
              <a:rPr lang="zh-TW" altLang="en-US" dirty="0"/>
              <a:t>定義</a:t>
            </a:r>
            <a:r>
              <a:rPr lang="en-US" altLang="zh-TW" i="1" dirty="0"/>
              <a:t>R</a:t>
            </a:r>
            <a:r>
              <a:rPr lang="zh-TW" altLang="en-US" dirty="0"/>
              <a:t>值的好處之一，是在計算絕熱的相加效果時比較容易。考慮兩塊厚度各為 </a:t>
            </a:r>
            <a:r>
              <a:rPr lang="en-US" altLang="zh-TW" i="1" dirty="0" err="1"/>
              <a:t>L</a:t>
            </a:r>
            <a:r>
              <a:rPr lang="en-US" altLang="zh-TW" baseline="-25000" dirty="0" err="1"/>
              <a:t>1</a:t>
            </a:r>
            <a:r>
              <a:rPr lang="en-US" altLang="zh-TW" i="1" dirty="0"/>
              <a:t> </a:t>
            </a:r>
            <a:r>
              <a:rPr lang="zh-TW" altLang="en-US" dirty="0"/>
              <a:t>及 </a:t>
            </a:r>
            <a:r>
              <a:rPr lang="en-US" altLang="zh-TW" i="1" dirty="0" err="1"/>
              <a:t>L</a:t>
            </a:r>
            <a:r>
              <a:rPr lang="en-US" altLang="zh-TW" baseline="-25000" dirty="0" err="1"/>
              <a:t>2</a:t>
            </a:r>
            <a:r>
              <a:rPr lang="en-US" altLang="zh-TW" i="1" dirty="0"/>
              <a:t> </a:t>
            </a:r>
            <a:r>
              <a:rPr lang="zh-TW" altLang="en-US" dirty="0"/>
              <a:t>的板，相接如圖 </a:t>
            </a:r>
            <a:r>
              <a:rPr lang="en-US" altLang="zh-TW" dirty="0"/>
              <a:t>19.15 </a:t>
            </a:r>
            <a:r>
              <a:rPr lang="zh-TW" altLang="en-US" dirty="0"/>
              <a:t>所示。各板面間的溫度差分別為 </a:t>
            </a:r>
            <a:r>
              <a:rPr lang="en-US" altLang="zh-TW" dirty="0" err="1"/>
              <a:t>Δ</a:t>
            </a:r>
            <a:r>
              <a:rPr lang="en-US" altLang="zh-TW" i="1" dirty="0" err="1"/>
              <a:t>T</a:t>
            </a:r>
            <a:r>
              <a:rPr lang="en-US" altLang="zh-TW" baseline="-25000" dirty="0" err="1"/>
              <a:t>1</a:t>
            </a:r>
            <a:r>
              <a:rPr lang="en-US" altLang="zh-TW" i="1" dirty="0"/>
              <a:t> </a:t>
            </a:r>
            <a:r>
              <a:rPr lang="zh-TW" altLang="en-US" dirty="0"/>
              <a:t>及 </a:t>
            </a:r>
            <a:r>
              <a:rPr lang="en-US" altLang="zh-TW" dirty="0" err="1"/>
              <a:t>Δ</a:t>
            </a:r>
            <a:r>
              <a:rPr lang="en-US" altLang="zh-TW" i="1" dirty="0" err="1"/>
              <a:t>T</a:t>
            </a:r>
            <a:r>
              <a:rPr lang="en-US" altLang="zh-TW" baseline="-25000" dirty="0" err="1"/>
              <a:t>2</a:t>
            </a:r>
            <a:r>
              <a:rPr lang="zh-TW" altLang="en-US" dirty="0"/>
              <a:t>。若沒有熱量從側面逸出，則經過每塊板的熱流通量應相同。</a:t>
            </a:r>
          </a:p>
        </p:txBody>
      </p:sp>
      <p:sp>
        <p:nvSpPr>
          <p:cNvPr id="4" name="頁尾版面配置區 3">
            <a:extLst>
              <a:ext uri="{FF2B5EF4-FFF2-40B4-BE49-F238E27FC236}">
                <a16:creationId xmlns:a16="http://schemas.microsoft.com/office/drawing/2014/main" id="{B6E4B6A7-D2AA-4C66-B0B9-12C60A9B46F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4D9638A8-BE36-4CEC-B44E-42A8E9FFE958}"/>
              </a:ext>
            </a:extLst>
          </p:cNvPr>
          <p:cNvSpPr>
            <a:spLocks noGrp="1"/>
          </p:cNvSpPr>
          <p:nvPr>
            <p:ph type="sldNum" sz="quarter" idx="12"/>
          </p:nvPr>
        </p:nvSpPr>
        <p:spPr/>
        <p:txBody>
          <a:bodyPr/>
          <a:lstStyle/>
          <a:p>
            <a:fld id="{FFF700D2-071F-440E-A3FF-180D34BA4EC8}" type="slidenum">
              <a:rPr lang="en-GB" smtClean="0"/>
              <a:t>76</a:t>
            </a:fld>
            <a:endParaRPr lang="en-GB"/>
          </a:p>
        </p:txBody>
      </p:sp>
    </p:spTree>
    <p:extLst>
      <p:ext uri="{BB962C8B-B14F-4D97-AF65-F5344CB8AC3E}">
        <p14:creationId xmlns:p14="http://schemas.microsoft.com/office/powerpoint/2010/main" val="897689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919EA2-4044-4438-B121-994681038031}"/>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602FA5AC-3AEF-4B99-84DD-22853E753D8D}"/>
              </a:ext>
            </a:extLst>
          </p:cNvPr>
          <p:cNvSpPr>
            <a:spLocks noGrp="1"/>
          </p:cNvSpPr>
          <p:nvPr>
            <p:ph idx="1"/>
          </p:nvPr>
        </p:nvSpPr>
        <p:spPr/>
        <p:txBody>
          <a:bodyPr/>
          <a:lstStyle/>
          <a:p>
            <a:pPr>
              <a:lnSpc>
                <a:spcPts val="4000"/>
              </a:lnSpc>
            </a:pPr>
            <a:r>
              <a:rPr lang="zh-TW" altLang="en-US" dirty="0"/>
              <a:t>從式 </a:t>
            </a:r>
            <a:r>
              <a:rPr lang="en-US" altLang="zh-TW" dirty="0"/>
              <a:t>19.19 </a:t>
            </a:r>
            <a:r>
              <a:rPr lang="zh-TW" altLang="en-US" dirty="0"/>
              <a:t>得 </a:t>
            </a:r>
            <a:r>
              <a:rPr lang="el-GR" altLang="zh-TW" dirty="0"/>
              <a:t>Δ</a:t>
            </a:r>
            <a:r>
              <a:rPr lang="en-US" altLang="zh-TW" i="1" dirty="0" err="1"/>
              <a:t>T</a:t>
            </a:r>
            <a:r>
              <a:rPr lang="en-US" altLang="zh-TW" baseline="-25000" dirty="0" err="1"/>
              <a:t>1</a:t>
            </a:r>
            <a:r>
              <a:rPr lang="en-US" altLang="zh-TW" i="1" dirty="0"/>
              <a:t> </a:t>
            </a:r>
            <a:r>
              <a:rPr lang="en-US" altLang="zh-TW" dirty="0"/>
              <a:t>= (</a:t>
            </a:r>
            <a:r>
              <a:rPr lang="en-US" altLang="zh-TW" i="1" dirty="0" err="1"/>
              <a:t>L</a:t>
            </a:r>
            <a:r>
              <a:rPr lang="en-US" altLang="zh-TW" baseline="-25000" dirty="0" err="1"/>
              <a:t>1</a:t>
            </a:r>
            <a:r>
              <a:rPr lang="en-US" altLang="zh-TW" dirty="0"/>
              <a:t> /</a:t>
            </a:r>
            <a:r>
              <a:rPr lang="en-US" altLang="zh-TW" i="1" dirty="0" err="1"/>
              <a:t>k</a:t>
            </a:r>
            <a:r>
              <a:rPr lang="en-US" altLang="zh-TW" baseline="-25000" dirty="0" err="1"/>
              <a:t>1</a:t>
            </a:r>
            <a:r>
              <a:rPr lang="en-US" altLang="zh-TW" i="1" dirty="0"/>
              <a:t> A</a:t>
            </a:r>
            <a:r>
              <a:rPr lang="en-US" altLang="zh-TW" dirty="0"/>
              <a:t>)</a:t>
            </a:r>
            <a:r>
              <a:rPr lang="en-US" altLang="zh-TW" i="1" dirty="0" err="1"/>
              <a:t>dQ</a:t>
            </a:r>
            <a:r>
              <a:rPr lang="en-US" altLang="zh-TW" dirty="0"/>
              <a:t>/</a:t>
            </a:r>
            <a:r>
              <a:rPr lang="en-US" altLang="zh-TW" i="1" dirty="0"/>
              <a:t>dt </a:t>
            </a:r>
            <a:r>
              <a:rPr lang="zh-TW" altLang="en-US" dirty="0"/>
              <a:t>及 </a:t>
            </a:r>
            <a:r>
              <a:rPr lang="el-GR" altLang="zh-TW" dirty="0"/>
              <a:t>Δ</a:t>
            </a:r>
            <a:r>
              <a:rPr lang="en-US" altLang="zh-TW" i="1" dirty="0" err="1"/>
              <a:t>T</a:t>
            </a:r>
            <a:r>
              <a:rPr lang="en-US" altLang="zh-TW" baseline="-25000" dirty="0" err="1"/>
              <a:t>2</a:t>
            </a:r>
            <a:r>
              <a:rPr lang="en-US" altLang="zh-TW" i="1" dirty="0"/>
              <a:t> </a:t>
            </a:r>
            <a:r>
              <a:rPr lang="en-US" altLang="zh-TW" dirty="0"/>
              <a:t>= (</a:t>
            </a:r>
            <a:r>
              <a:rPr lang="en-US" altLang="zh-TW" i="1" dirty="0" err="1"/>
              <a:t>L</a:t>
            </a:r>
            <a:r>
              <a:rPr lang="en-US" altLang="zh-TW" baseline="-25000" dirty="0" err="1"/>
              <a:t>2</a:t>
            </a:r>
            <a:r>
              <a:rPr lang="en-US" altLang="zh-TW" i="1" dirty="0"/>
              <a:t> </a:t>
            </a:r>
            <a:r>
              <a:rPr lang="en-US" altLang="zh-TW" dirty="0"/>
              <a:t>/</a:t>
            </a:r>
            <a:r>
              <a:rPr lang="el-GR" altLang="zh-TW" i="1" dirty="0"/>
              <a:t>κ</a:t>
            </a:r>
            <a:r>
              <a:rPr lang="en-US" altLang="zh-TW" baseline="-25000" dirty="0"/>
              <a:t>2</a:t>
            </a:r>
            <a:r>
              <a:rPr lang="el-GR" altLang="zh-TW" i="1" dirty="0"/>
              <a:t> </a:t>
            </a:r>
            <a:r>
              <a:rPr lang="en-US" altLang="zh-TW" i="1" dirty="0"/>
              <a:t>A</a:t>
            </a:r>
            <a:r>
              <a:rPr lang="en-US" altLang="zh-TW" dirty="0"/>
              <a:t>)</a:t>
            </a:r>
            <a:r>
              <a:rPr lang="en-US" altLang="zh-TW" i="1" dirty="0" err="1"/>
              <a:t>dQ</a:t>
            </a:r>
            <a:r>
              <a:rPr lang="en-US" altLang="zh-TW" dirty="0"/>
              <a:t>/</a:t>
            </a:r>
            <a:r>
              <a:rPr lang="en-US" altLang="zh-TW" i="1" dirty="0"/>
              <a:t>dt</a:t>
            </a:r>
            <a:r>
              <a:rPr lang="zh-TW" altLang="en-US" dirty="0"/>
              <a:t>。故</a:t>
            </a:r>
            <a:br>
              <a:rPr lang="en-US" altLang="zh-TW" dirty="0"/>
            </a:br>
            <a:br>
              <a:rPr lang="en-US" altLang="zh-TW" dirty="0"/>
            </a:br>
            <a:endParaRPr lang="en-US" altLang="zh-TW" dirty="0"/>
          </a:p>
          <a:p>
            <a:pPr>
              <a:lnSpc>
                <a:spcPts val="4000"/>
              </a:lnSpc>
            </a:pPr>
            <a:r>
              <a:rPr lang="zh-TW" altLang="en-US" dirty="0"/>
              <a:t>將此式與式 </a:t>
            </a:r>
            <a:r>
              <a:rPr lang="en-US" altLang="zh-TW" dirty="0"/>
              <a:t>19.20 </a:t>
            </a:r>
            <a:r>
              <a:rPr lang="zh-TW" altLang="en-US" dirty="0"/>
              <a:t>比較，我們可看出有效的 </a:t>
            </a:r>
            <a:r>
              <a:rPr lang="en-US" altLang="zh-TW" i="1" dirty="0"/>
              <a:t>R </a:t>
            </a:r>
            <a:r>
              <a:rPr lang="zh-TW" altLang="en-US" dirty="0"/>
              <a:t>值，就是各板</a:t>
            </a:r>
            <a:r>
              <a:rPr lang="en-US" altLang="zh-TW" i="1" dirty="0"/>
              <a:t>R </a:t>
            </a:r>
            <a:r>
              <a:rPr lang="zh-TW" altLang="en-US" dirty="0"/>
              <a:t>值的和。</a:t>
            </a:r>
          </a:p>
          <a:p>
            <a:endParaRPr lang="zh-TW" altLang="en-US" dirty="0"/>
          </a:p>
        </p:txBody>
      </p:sp>
      <p:sp>
        <p:nvSpPr>
          <p:cNvPr id="4" name="頁尾版面配置區 3">
            <a:extLst>
              <a:ext uri="{FF2B5EF4-FFF2-40B4-BE49-F238E27FC236}">
                <a16:creationId xmlns:a16="http://schemas.microsoft.com/office/drawing/2014/main" id="{FF4973A0-71C1-4514-B1F4-F654F64C3AF1}"/>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9A0F5E09-28AB-42BA-A7CE-170ACB890CD7}"/>
              </a:ext>
            </a:extLst>
          </p:cNvPr>
          <p:cNvSpPr>
            <a:spLocks noGrp="1"/>
          </p:cNvSpPr>
          <p:nvPr>
            <p:ph type="sldNum" sz="quarter" idx="12"/>
          </p:nvPr>
        </p:nvSpPr>
        <p:spPr/>
        <p:txBody>
          <a:bodyPr/>
          <a:lstStyle/>
          <a:p>
            <a:fld id="{FFF700D2-071F-440E-A3FF-180D34BA4EC8}" type="slidenum">
              <a:rPr lang="en-GB" smtClean="0"/>
              <a:t>77</a:t>
            </a:fld>
            <a:endParaRPr lang="en-GB"/>
          </a:p>
        </p:txBody>
      </p:sp>
      <p:pic>
        <p:nvPicPr>
          <p:cNvPr id="6" name="圖片 5">
            <a:extLst>
              <a:ext uri="{FF2B5EF4-FFF2-40B4-BE49-F238E27FC236}">
                <a16:creationId xmlns:a16="http://schemas.microsoft.com/office/drawing/2014/main" id="{6429128F-9A49-4687-B443-35F63B3E54CF}"/>
              </a:ext>
            </a:extLst>
          </p:cNvPr>
          <p:cNvPicPr>
            <a:picLocks noChangeAspect="1"/>
          </p:cNvPicPr>
          <p:nvPr/>
        </p:nvPicPr>
        <p:blipFill>
          <a:blip r:embed="rId2"/>
          <a:stretch>
            <a:fillRect/>
          </a:stretch>
        </p:blipFill>
        <p:spPr>
          <a:xfrm>
            <a:off x="2267744" y="2574820"/>
            <a:ext cx="3933825" cy="820103"/>
          </a:xfrm>
          <a:prstGeom prst="rect">
            <a:avLst/>
          </a:prstGeom>
        </p:spPr>
      </p:pic>
    </p:spTree>
    <p:extLst>
      <p:ext uri="{BB962C8B-B14F-4D97-AF65-F5344CB8AC3E}">
        <p14:creationId xmlns:p14="http://schemas.microsoft.com/office/powerpoint/2010/main" val="140054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5C5FB0D-AB9C-4A64-8DA4-192792E0685F}"/>
              </a:ext>
            </a:extLst>
          </p:cNvPr>
          <p:cNvSpPr>
            <a:spLocks noGrp="1"/>
          </p:cNvSpPr>
          <p:nvPr>
            <p:ph type="title"/>
          </p:nvPr>
        </p:nvSpPr>
        <p:spPr/>
        <p:txBody>
          <a:bodyPr/>
          <a:lstStyle/>
          <a:p>
            <a:r>
              <a:rPr lang="en-US" altLang="zh-TW" dirty="0"/>
              <a:t>19.8</a:t>
            </a:r>
            <a:r>
              <a:rPr lang="zh-TW" altLang="en-US" dirty="0"/>
              <a:t> 熱的傳輸</a:t>
            </a:r>
          </a:p>
        </p:txBody>
      </p:sp>
      <p:pic>
        <p:nvPicPr>
          <p:cNvPr id="9" name="內容版面配置區 8">
            <a:extLst>
              <a:ext uri="{FF2B5EF4-FFF2-40B4-BE49-F238E27FC236}">
                <a16:creationId xmlns:a16="http://schemas.microsoft.com/office/drawing/2014/main" id="{018A86BE-9297-46B2-82B4-CEED70DA419E}"/>
              </a:ext>
            </a:extLst>
          </p:cNvPr>
          <p:cNvPicPr>
            <a:picLocks noGrp="1" noChangeAspect="1"/>
          </p:cNvPicPr>
          <p:nvPr>
            <p:ph sz="half" idx="1"/>
          </p:nvPr>
        </p:nvPicPr>
        <p:blipFill>
          <a:blip r:embed="rId2"/>
          <a:stretch>
            <a:fillRect/>
          </a:stretch>
        </p:blipFill>
        <p:spPr>
          <a:xfrm>
            <a:off x="897184" y="2348880"/>
            <a:ext cx="3373755" cy="3380423"/>
          </a:xfrm>
          <a:prstGeom prst="rect">
            <a:avLst/>
          </a:prstGeom>
        </p:spPr>
      </p:pic>
      <p:pic>
        <p:nvPicPr>
          <p:cNvPr id="10" name="內容版面配置區 9">
            <a:extLst>
              <a:ext uri="{FF2B5EF4-FFF2-40B4-BE49-F238E27FC236}">
                <a16:creationId xmlns:a16="http://schemas.microsoft.com/office/drawing/2014/main" id="{47DFDA66-E2FA-4F74-8743-C63A0B185E3F}"/>
              </a:ext>
            </a:extLst>
          </p:cNvPr>
          <p:cNvPicPr>
            <a:picLocks noGrp="1" noChangeAspect="1"/>
          </p:cNvPicPr>
          <p:nvPr>
            <p:ph sz="half" idx="2"/>
          </p:nvPr>
        </p:nvPicPr>
        <p:blipFill>
          <a:blip r:embed="rId3"/>
          <a:stretch>
            <a:fillRect/>
          </a:stretch>
        </p:blipFill>
        <p:spPr>
          <a:xfrm>
            <a:off x="4873062" y="1341439"/>
            <a:ext cx="3313748" cy="4653915"/>
          </a:xfrm>
          <a:prstGeom prst="rect">
            <a:avLst/>
          </a:prstGeom>
        </p:spPr>
      </p:pic>
      <p:sp>
        <p:nvSpPr>
          <p:cNvPr id="4" name="頁尾版面配置區 3">
            <a:extLst>
              <a:ext uri="{FF2B5EF4-FFF2-40B4-BE49-F238E27FC236}">
                <a16:creationId xmlns:a16="http://schemas.microsoft.com/office/drawing/2014/main" id="{3961E810-FBA3-489D-A641-B245F691CA12}"/>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D5F80D62-37FD-4196-8D84-F97EE3B6F033}"/>
              </a:ext>
            </a:extLst>
          </p:cNvPr>
          <p:cNvSpPr>
            <a:spLocks noGrp="1"/>
          </p:cNvSpPr>
          <p:nvPr>
            <p:ph type="sldNum" sz="quarter" idx="12"/>
          </p:nvPr>
        </p:nvSpPr>
        <p:spPr/>
        <p:txBody>
          <a:bodyPr/>
          <a:lstStyle/>
          <a:p>
            <a:fld id="{FFF700D2-071F-440E-A3FF-180D34BA4EC8}" type="slidenum">
              <a:rPr lang="en-GB" smtClean="0"/>
              <a:t>78</a:t>
            </a:fld>
            <a:endParaRPr lang="en-GB"/>
          </a:p>
        </p:txBody>
      </p:sp>
    </p:spTree>
    <p:extLst>
      <p:ext uri="{BB962C8B-B14F-4D97-AF65-F5344CB8AC3E}">
        <p14:creationId xmlns:p14="http://schemas.microsoft.com/office/powerpoint/2010/main" val="2683152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5ADB5B-8AD8-45B2-8731-9D9B89D0FDC7}"/>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850D4683-A65F-4342-8A0F-630BA10413DA}"/>
              </a:ext>
            </a:extLst>
          </p:cNvPr>
          <p:cNvSpPr>
            <a:spLocks noGrp="1"/>
          </p:cNvSpPr>
          <p:nvPr>
            <p:ph idx="1"/>
          </p:nvPr>
        </p:nvSpPr>
        <p:spPr/>
        <p:txBody>
          <a:bodyPr/>
          <a:lstStyle/>
          <a:p>
            <a:pPr>
              <a:buNone/>
            </a:pPr>
            <a:r>
              <a:rPr lang="zh-TW" altLang="en-US" sz="3200" b="1" dirty="0">
                <a:solidFill>
                  <a:schemeClr val="accent6"/>
                </a:solidFill>
              </a:rPr>
              <a:t>對流</a:t>
            </a:r>
            <a:endParaRPr lang="en-US" altLang="zh-TW" sz="3200" dirty="0">
              <a:solidFill>
                <a:schemeClr val="accent6"/>
              </a:solidFill>
            </a:endParaRPr>
          </a:p>
          <a:p>
            <a:pPr>
              <a:lnSpc>
                <a:spcPts val="4000"/>
              </a:lnSpc>
            </a:pPr>
            <a:r>
              <a:rPr lang="zh-TW" altLang="en-US" dirty="0"/>
              <a:t>在液體及氣體中，原子或分子能從一點運動到另一點。這種伴隨質量移動的熱傳輸，稱為</a:t>
            </a:r>
            <a:r>
              <a:rPr lang="zh-TW" altLang="en-US" b="1" dirty="0">
                <a:solidFill>
                  <a:srgbClr val="C00000"/>
                </a:solidFill>
              </a:rPr>
              <a:t>對流</a:t>
            </a:r>
            <a:r>
              <a:rPr lang="en-US" altLang="zh-TW" dirty="0"/>
              <a:t>(convection)</a:t>
            </a:r>
            <a:r>
              <a:rPr lang="zh-TW" altLang="en-US" dirty="0"/>
              <a:t>。</a:t>
            </a:r>
          </a:p>
          <a:p>
            <a:pPr>
              <a:lnSpc>
                <a:spcPts val="4000"/>
              </a:lnSpc>
            </a:pPr>
            <a:r>
              <a:rPr lang="zh-TW" altLang="en-US" dirty="0"/>
              <a:t>「強制對流」是利用風扇或抽水機，造成流體流動。</a:t>
            </a:r>
          </a:p>
          <a:p>
            <a:pPr>
              <a:lnSpc>
                <a:spcPts val="4000"/>
              </a:lnSpc>
            </a:pPr>
            <a:r>
              <a:rPr lang="zh-TW" altLang="en-US" dirty="0"/>
              <a:t>「自由對流」是因流體的密度隨其溫度而改變。</a:t>
            </a:r>
            <a:endParaRPr lang="en-US" altLang="zh-TW" dirty="0"/>
          </a:p>
          <a:p>
            <a:pPr>
              <a:lnSpc>
                <a:spcPts val="4000"/>
              </a:lnSpc>
            </a:pPr>
            <a:r>
              <a:rPr lang="zh-TW" altLang="en-US" dirty="0"/>
              <a:t>在大氣層中， 有很多大的對流氣流。</a:t>
            </a:r>
          </a:p>
        </p:txBody>
      </p:sp>
      <p:sp>
        <p:nvSpPr>
          <p:cNvPr id="4" name="頁尾版面配置區 3">
            <a:extLst>
              <a:ext uri="{FF2B5EF4-FFF2-40B4-BE49-F238E27FC236}">
                <a16:creationId xmlns:a16="http://schemas.microsoft.com/office/drawing/2014/main" id="{AB234C00-A038-42C3-A60B-75C85E1D57F5}"/>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EF7A06C1-C458-4566-8207-1E1353C2503C}"/>
              </a:ext>
            </a:extLst>
          </p:cNvPr>
          <p:cNvSpPr>
            <a:spLocks noGrp="1"/>
          </p:cNvSpPr>
          <p:nvPr>
            <p:ph type="sldNum" sz="quarter" idx="12"/>
          </p:nvPr>
        </p:nvSpPr>
        <p:spPr/>
        <p:txBody>
          <a:bodyPr/>
          <a:lstStyle/>
          <a:p>
            <a:fld id="{FFF700D2-071F-440E-A3FF-180D34BA4EC8}" type="slidenum">
              <a:rPr lang="en-GB" smtClean="0"/>
              <a:t>79</a:t>
            </a:fld>
            <a:endParaRPr lang="en-GB"/>
          </a:p>
        </p:txBody>
      </p:sp>
    </p:spTree>
    <p:extLst>
      <p:ext uri="{BB962C8B-B14F-4D97-AF65-F5344CB8AC3E}">
        <p14:creationId xmlns:p14="http://schemas.microsoft.com/office/powerpoint/2010/main" val="791227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01639A-9919-4F4F-96FC-8B4703A0D53D}"/>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4485647D-8FF8-4003-8EAF-B56D57E059B2}"/>
              </a:ext>
            </a:extLst>
          </p:cNvPr>
          <p:cNvSpPr>
            <a:spLocks noGrp="1"/>
          </p:cNvSpPr>
          <p:nvPr>
            <p:ph idx="1"/>
          </p:nvPr>
        </p:nvSpPr>
        <p:spPr/>
        <p:txBody>
          <a:bodyPr>
            <a:normAutofit/>
          </a:bodyPr>
          <a:lstStyle/>
          <a:p>
            <a:pPr>
              <a:lnSpc>
                <a:spcPct val="150000"/>
              </a:lnSpc>
            </a:pPr>
            <a:r>
              <a:rPr lang="zh-TW" altLang="en-US" dirty="0"/>
              <a:t>使溫度改變 </a:t>
            </a:r>
            <a:r>
              <a:rPr lang="en-US" altLang="zh-TW" dirty="0" err="1"/>
              <a:t>Δ</a:t>
            </a:r>
            <a:r>
              <a:rPr lang="en-US" altLang="zh-TW" i="1" dirty="0" err="1"/>
              <a:t>T</a:t>
            </a:r>
            <a:r>
              <a:rPr lang="en-US" altLang="zh-TW" i="1" dirty="0"/>
              <a:t> </a:t>
            </a:r>
            <a:r>
              <a:rPr lang="zh-TW" altLang="en-US" dirty="0"/>
              <a:t>所需的熱量 </a:t>
            </a:r>
            <a:r>
              <a:rPr lang="en-US" altLang="zh-TW" dirty="0" err="1"/>
              <a:t>Δ</a:t>
            </a:r>
            <a:r>
              <a:rPr lang="en-US" altLang="zh-TW" i="1" dirty="0" err="1"/>
              <a:t>Q</a:t>
            </a:r>
            <a:r>
              <a:rPr lang="zh-TW" altLang="en-US" dirty="0"/>
              <a:t>，與樣品的質量 </a:t>
            </a:r>
            <a:r>
              <a:rPr lang="en-US" altLang="zh-TW" i="1" dirty="0"/>
              <a:t>m</a:t>
            </a:r>
            <a:r>
              <a:rPr lang="zh-TW" altLang="en-US" dirty="0"/>
              <a:t>， 及 </a:t>
            </a:r>
            <a:r>
              <a:rPr lang="en-US" altLang="zh-TW" dirty="0" err="1"/>
              <a:t>Δ</a:t>
            </a:r>
            <a:r>
              <a:rPr lang="en-US" altLang="zh-TW" i="1" dirty="0" err="1"/>
              <a:t>T</a:t>
            </a:r>
            <a:r>
              <a:rPr lang="en-US" altLang="zh-TW" dirty="0"/>
              <a:t>(</a:t>
            </a:r>
            <a:r>
              <a:rPr lang="zh-TW" altLang="en-US" dirty="0"/>
              <a:t>對小</a:t>
            </a:r>
            <a:r>
              <a:rPr lang="zh-TW" altLang="en-US" i="1" dirty="0"/>
              <a:t> </a:t>
            </a:r>
            <a:r>
              <a:rPr lang="en-US" altLang="zh-TW" dirty="0" err="1"/>
              <a:t>Δ</a:t>
            </a:r>
            <a:r>
              <a:rPr lang="en-US" altLang="zh-TW" i="1" dirty="0" err="1"/>
              <a:t>T</a:t>
            </a:r>
            <a:r>
              <a:rPr lang="en-US" altLang="zh-TW" i="1" dirty="0"/>
              <a:t> </a:t>
            </a:r>
            <a:r>
              <a:rPr lang="zh-TW" altLang="en-US" dirty="0"/>
              <a:t>而言</a:t>
            </a:r>
            <a:r>
              <a:rPr lang="en-US" altLang="zh-TW" dirty="0"/>
              <a:t>)</a:t>
            </a:r>
            <a:r>
              <a:rPr lang="zh-TW" altLang="en-US" dirty="0"/>
              <a:t>成正比。也和做成樣品的物質有關，這些因素可合併成方程式</a:t>
            </a:r>
            <a:br>
              <a:rPr lang="en-US" altLang="zh-TW" dirty="0"/>
            </a:br>
            <a:br>
              <a:rPr lang="en-US" altLang="zh-TW" dirty="0"/>
            </a:br>
            <a:r>
              <a:rPr lang="zh-TW" altLang="en-US" dirty="0"/>
              <a:t>式中之 </a:t>
            </a:r>
            <a:r>
              <a:rPr lang="en-US" altLang="zh-TW" i="1" dirty="0"/>
              <a:t>c </a:t>
            </a:r>
            <a:r>
              <a:rPr lang="zh-TW" altLang="en-US" dirty="0"/>
              <a:t>稱為物質的</a:t>
            </a:r>
            <a:r>
              <a:rPr lang="zh-TW" altLang="en-US" b="1" dirty="0">
                <a:solidFill>
                  <a:srgbClr val="C00000"/>
                </a:solidFill>
              </a:rPr>
              <a:t>比熱</a:t>
            </a:r>
            <a:r>
              <a:rPr lang="en-US" altLang="zh-TW" dirty="0"/>
              <a:t>(specific heat)</a:t>
            </a:r>
            <a:r>
              <a:rPr lang="zh-TW" altLang="en-US" dirty="0"/>
              <a:t>。</a:t>
            </a:r>
            <a:r>
              <a:rPr lang="en-US" altLang="zh-TW" dirty="0"/>
              <a:t>19.1 </a:t>
            </a:r>
            <a:r>
              <a:rPr lang="zh-TW" altLang="en-US" dirty="0"/>
              <a:t>式可用來計算轉移給物體，或由物體轉出的熱。</a:t>
            </a:r>
          </a:p>
        </p:txBody>
      </p:sp>
      <p:sp>
        <p:nvSpPr>
          <p:cNvPr id="4" name="頁尾版面配置區 3">
            <a:extLst>
              <a:ext uri="{FF2B5EF4-FFF2-40B4-BE49-F238E27FC236}">
                <a16:creationId xmlns:a16="http://schemas.microsoft.com/office/drawing/2014/main" id="{A652E2F6-D2E6-413E-B407-D6EC73193FFE}"/>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814E0C90-C03D-408B-A0CF-E46A41383888}"/>
              </a:ext>
            </a:extLst>
          </p:cNvPr>
          <p:cNvSpPr>
            <a:spLocks noGrp="1"/>
          </p:cNvSpPr>
          <p:nvPr>
            <p:ph type="sldNum" sz="quarter" idx="12"/>
          </p:nvPr>
        </p:nvSpPr>
        <p:spPr/>
        <p:txBody>
          <a:bodyPr/>
          <a:lstStyle/>
          <a:p>
            <a:fld id="{FFF700D2-071F-440E-A3FF-180D34BA4EC8}" type="slidenum">
              <a:rPr lang="en-GB" smtClean="0"/>
              <a:t>8</a:t>
            </a:fld>
            <a:endParaRPr lang="en-GB"/>
          </a:p>
        </p:txBody>
      </p:sp>
      <p:pic>
        <p:nvPicPr>
          <p:cNvPr id="6" name="圖片 5">
            <a:extLst>
              <a:ext uri="{FF2B5EF4-FFF2-40B4-BE49-F238E27FC236}">
                <a16:creationId xmlns:a16="http://schemas.microsoft.com/office/drawing/2014/main" id="{DEC65D4A-4CC3-40B3-904D-1416F899ED9C}"/>
              </a:ext>
            </a:extLst>
          </p:cNvPr>
          <p:cNvPicPr>
            <a:picLocks noChangeAspect="1"/>
          </p:cNvPicPr>
          <p:nvPr/>
        </p:nvPicPr>
        <p:blipFill>
          <a:blip r:embed="rId2"/>
          <a:stretch>
            <a:fillRect/>
          </a:stretch>
        </p:blipFill>
        <p:spPr>
          <a:xfrm>
            <a:off x="3041959" y="3406325"/>
            <a:ext cx="5620703" cy="453390"/>
          </a:xfrm>
          <a:prstGeom prst="rect">
            <a:avLst/>
          </a:prstGeom>
        </p:spPr>
      </p:pic>
    </p:spTree>
    <p:extLst>
      <p:ext uri="{BB962C8B-B14F-4D97-AF65-F5344CB8AC3E}">
        <p14:creationId xmlns:p14="http://schemas.microsoft.com/office/powerpoint/2010/main" val="1496088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63864-D82F-41A4-AB53-0B791B776656}"/>
              </a:ext>
            </a:extLst>
          </p:cNvPr>
          <p:cNvSpPr>
            <a:spLocks noGrp="1"/>
          </p:cNvSpPr>
          <p:nvPr>
            <p:ph type="title"/>
          </p:nvPr>
        </p:nvSpPr>
        <p:spPr/>
        <p:txBody>
          <a:bodyPr/>
          <a:lstStyle/>
          <a:p>
            <a:r>
              <a:rPr lang="en-US" altLang="zh-TW" dirty="0"/>
              <a:t>19.8</a:t>
            </a:r>
            <a:r>
              <a:rPr lang="zh-TW" altLang="en-US" dirty="0"/>
              <a:t> 熱的傳輸</a:t>
            </a:r>
          </a:p>
        </p:txBody>
      </p:sp>
      <p:pic>
        <p:nvPicPr>
          <p:cNvPr id="6" name="內容版面配置區 5">
            <a:extLst>
              <a:ext uri="{FF2B5EF4-FFF2-40B4-BE49-F238E27FC236}">
                <a16:creationId xmlns:a16="http://schemas.microsoft.com/office/drawing/2014/main" id="{4C2F2EB3-3469-4D8C-B07C-4F198A0186C5}"/>
              </a:ext>
            </a:extLst>
          </p:cNvPr>
          <p:cNvPicPr>
            <a:picLocks noGrp="1" noChangeAspect="1"/>
          </p:cNvPicPr>
          <p:nvPr>
            <p:ph idx="1"/>
          </p:nvPr>
        </p:nvPicPr>
        <p:blipFill>
          <a:blip r:embed="rId2"/>
          <a:stretch>
            <a:fillRect/>
          </a:stretch>
        </p:blipFill>
        <p:spPr>
          <a:xfrm>
            <a:off x="2935235" y="1341438"/>
            <a:ext cx="3273529" cy="5014912"/>
          </a:xfrm>
          <a:prstGeom prst="rect">
            <a:avLst/>
          </a:prstGeom>
        </p:spPr>
      </p:pic>
      <p:sp>
        <p:nvSpPr>
          <p:cNvPr id="4" name="頁尾版面配置區 3">
            <a:extLst>
              <a:ext uri="{FF2B5EF4-FFF2-40B4-BE49-F238E27FC236}">
                <a16:creationId xmlns:a16="http://schemas.microsoft.com/office/drawing/2014/main" id="{C56491BC-14F2-4171-A16F-5BFEFB9A9548}"/>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B540F551-A7A3-4257-8EB1-D0A72992AB4E}"/>
              </a:ext>
            </a:extLst>
          </p:cNvPr>
          <p:cNvSpPr>
            <a:spLocks noGrp="1"/>
          </p:cNvSpPr>
          <p:nvPr>
            <p:ph type="sldNum" sz="quarter" idx="12"/>
          </p:nvPr>
        </p:nvSpPr>
        <p:spPr/>
        <p:txBody>
          <a:bodyPr/>
          <a:lstStyle/>
          <a:p>
            <a:fld id="{FFF700D2-071F-440E-A3FF-180D34BA4EC8}" type="slidenum">
              <a:rPr lang="en-GB" smtClean="0"/>
              <a:t>80</a:t>
            </a:fld>
            <a:endParaRPr lang="en-GB"/>
          </a:p>
        </p:txBody>
      </p:sp>
    </p:spTree>
    <p:extLst>
      <p:ext uri="{BB962C8B-B14F-4D97-AF65-F5344CB8AC3E}">
        <p14:creationId xmlns:p14="http://schemas.microsoft.com/office/powerpoint/2010/main" val="2575240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1D3F63-622B-4583-A063-398D4EC8A511}"/>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2E5BBB49-7A0D-4AF9-995F-CB754293CB17}"/>
              </a:ext>
            </a:extLst>
          </p:cNvPr>
          <p:cNvSpPr>
            <a:spLocks noGrp="1"/>
          </p:cNvSpPr>
          <p:nvPr>
            <p:ph idx="1"/>
          </p:nvPr>
        </p:nvSpPr>
        <p:spPr/>
        <p:txBody>
          <a:bodyPr/>
          <a:lstStyle/>
          <a:p>
            <a:pPr>
              <a:buNone/>
            </a:pPr>
            <a:r>
              <a:rPr lang="zh-TW" altLang="en-US" sz="3200" b="1" dirty="0">
                <a:solidFill>
                  <a:schemeClr val="accent6"/>
                </a:solidFill>
              </a:rPr>
              <a:t>輻射</a:t>
            </a:r>
            <a:endParaRPr lang="en-US" altLang="zh-TW" sz="3200" dirty="0">
              <a:solidFill>
                <a:schemeClr val="accent6"/>
              </a:solidFill>
            </a:endParaRPr>
          </a:p>
          <a:p>
            <a:r>
              <a:rPr lang="zh-TW" altLang="en-US" b="1" dirty="0">
                <a:solidFill>
                  <a:srgbClr val="C00000"/>
                </a:solidFill>
              </a:rPr>
              <a:t>輻射</a:t>
            </a:r>
            <a:r>
              <a:rPr lang="en-US" altLang="zh-TW" dirty="0"/>
              <a:t>(radiation)</a:t>
            </a:r>
            <a:r>
              <a:rPr lang="zh-TW" altLang="en-US" dirty="0"/>
              <a:t>是不需介質參與的熱傳輸。由實驗發現，從表面積為 </a:t>
            </a:r>
            <a:r>
              <a:rPr lang="en-US" altLang="zh-TW" i="1" dirty="0"/>
              <a:t>A</a:t>
            </a:r>
            <a:r>
              <a:rPr lang="zh-TW" altLang="en-US" dirty="0"/>
              <a:t>，絕對溫度為 </a:t>
            </a:r>
            <a:r>
              <a:rPr lang="en-US" altLang="zh-TW" i="1" dirty="0"/>
              <a:t>T </a:t>
            </a:r>
            <a:r>
              <a:rPr lang="zh-TW" altLang="en-US" dirty="0"/>
              <a:t>的物體上所輻射的功率為 </a:t>
            </a:r>
            <a:br>
              <a:rPr lang="en-US" altLang="zh-TW" dirty="0"/>
            </a:br>
            <a:br>
              <a:rPr lang="en-US" altLang="zh-TW" dirty="0"/>
            </a:br>
            <a:br>
              <a:rPr lang="en-US" altLang="zh-TW" dirty="0"/>
            </a:br>
            <a:br>
              <a:rPr lang="en-US" altLang="zh-TW" dirty="0"/>
            </a:br>
            <a:r>
              <a:rPr lang="zh-TW" altLang="en-US" dirty="0"/>
              <a:t>其中 </a:t>
            </a:r>
            <a:r>
              <a:rPr lang="el-GR" altLang="zh-TW" i="1" dirty="0"/>
              <a:t>σ </a:t>
            </a:r>
            <a:r>
              <a:rPr lang="el-GR" altLang="zh-TW" dirty="0"/>
              <a:t>=</a:t>
            </a:r>
            <a:r>
              <a:rPr lang="el-GR" altLang="zh-TW" i="1" dirty="0"/>
              <a:t> </a:t>
            </a:r>
            <a:r>
              <a:rPr lang="el-GR" altLang="zh-TW" dirty="0"/>
              <a:t>5.67 × 10</a:t>
            </a:r>
            <a:r>
              <a:rPr lang="el-GR" altLang="zh-TW" baseline="30000" dirty="0"/>
              <a:t>−8</a:t>
            </a:r>
            <a:r>
              <a:rPr lang="el-GR" altLang="zh-TW" dirty="0"/>
              <a:t> </a:t>
            </a:r>
            <a:r>
              <a:rPr lang="en-US" altLang="zh-TW" dirty="0"/>
              <a:t>W/</a:t>
            </a:r>
            <a:r>
              <a:rPr lang="en-US" altLang="zh-TW" dirty="0" err="1"/>
              <a:t>m</a:t>
            </a:r>
            <a:r>
              <a:rPr lang="en-US" altLang="zh-TW" baseline="30000" dirty="0" err="1"/>
              <a:t>2</a:t>
            </a:r>
            <a:r>
              <a:rPr lang="zh-TW" altLang="en-US" dirty="0"/>
              <a:t>．</a:t>
            </a:r>
            <a:r>
              <a:rPr lang="en-US" altLang="zh-TW" dirty="0" err="1"/>
              <a:t>K</a:t>
            </a:r>
            <a:r>
              <a:rPr lang="en-US" altLang="zh-TW" baseline="30000" dirty="0" err="1"/>
              <a:t>4</a:t>
            </a:r>
            <a:r>
              <a:rPr lang="zh-TW" altLang="en-US" dirty="0"/>
              <a:t>，而 </a:t>
            </a:r>
            <a:r>
              <a:rPr lang="en-US" altLang="zh-TW" i="1" dirty="0"/>
              <a:t>e </a:t>
            </a:r>
            <a:r>
              <a:rPr lang="zh-TW" altLang="en-US" dirty="0"/>
              <a:t>稱為「發射率」，其值與表面的性質有關。例如，光亮的金屬表面 </a:t>
            </a:r>
            <a:r>
              <a:rPr lang="en-US" altLang="zh-TW" i="1" dirty="0"/>
              <a:t>e </a:t>
            </a:r>
            <a:r>
              <a:rPr lang="en-US" altLang="zh-TW" dirty="0"/>
              <a:t>≈ 0.1</a:t>
            </a:r>
            <a:r>
              <a:rPr lang="zh-TW" altLang="en-US" dirty="0"/>
              <a:t>，而暗淡無光的黑色表面 </a:t>
            </a:r>
            <a:r>
              <a:rPr lang="en-US" altLang="zh-TW" i="1" dirty="0"/>
              <a:t>e </a:t>
            </a:r>
            <a:r>
              <a:rPr lang="en-US" altLang="zh-TW" dirty="0"/>
              <a:t>≈ 0.95</a:t>
            </a:r>
            <a:r>
              <a:rPr lang="zh-TW" altLang="en-US" dirty="0"/>
              <a:t>。</a:t>
            </a:r>
          </a:p>
        </p:txBody>
      </p:sp>
      <p:sp>
        <p:nvSpPr>
          <p:cNvPr id="4" name="頁尾版面配置區 3">
            <a:extLst>
              <a:ext uri="{FF2B5EF4-FFF2-40B4-BE49-F238E27FC236}">
                <a16:creationId xmlns:a16="http://schemas.microsoft.com/office/drawing/2014/main" id="{C928333B-9BAF-43E9-A3C7-F7D8A21A7C40}"/>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3A9CEA50-CD6F-40C4-BBE4-97CC043340BA}"/>
              </a:ext>
            </a:extLst>
          </p:cNvPr>
          <p:cNvSpPr>
            <a:spLocks noGrp="1"/>
          </p:cNvSpPr>
          <p:nvPr>
            <p:ph type="sldNum" sz="quarter" idx="12"/>
          </p:nvPr>
        </p:nvSpPr>
        <p:spPr/>
        <p:txBody>
          <a:bodyPr/>
          <a:lstStyle/>
          <a:p>
            <a:fld id="{FFF700D2-071F-440E-A3FF-180D34BA4EC8}" type="slidenum">
              <a:rPr lang="en-GB" smtClean="0"/>
              <a:t>81</a:t>
            </a:fld>
            <a:endParaRPr lang="en-GB"/>
          </a:p>
        </p:txBody>
      </p:sp>
      <p:pic>
        <p:nvPicPr>
          <p:cNvPr id="6" name="圖片 5">
            <a:extLst>
              <a:ext uri="{FF2B5EF4-FFF2-40B4-BE49-F238E27FC236}">
                <a16:creationId xmlns:a16="http://schemas.microsoft.com/office/drawing/2014/main" id="{06088BB9-3110-4E51-9C7B-3FC1E142DCEA}"/>
              </a:ext>
            </a:extLst>
          </p:cNvPr>
          <p:cNvPicPr>
            <a:picLocks noChangeAspect="1"/>
          </p:cNvPicPr>
          <p:nvPr/>
        </p:nvPicPr>
        <p:blipFill>
          <a:blip r:embed="rId2"/>
          <a:stretch>
            <a:fillRect/>
          </a:stretch>
        </p:blipFill>
        <p:spPr>
          <a:xfrm>
            <a:off x="2771800" y="3573016"/>
            <a:ext cx="5607368" cy="760095"/>
          </a:xfrm>
          <a:prstGeom prst="rect">
            <a:avLst/>
          </a:prstGeom>
        </p:spPr>
      </p:pic>
    </p:spTree>
    <p:extLst>
      <p:ext uri="{BB962C8B-B14F-4D97-AF65-F5344CB8AC3E}">
        <p14:creationId xmlns:p14="http://schemas.microsoft.com/office/powerpoint/2010/main" val="4206894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12396DB-0B29-4E38-913D-50553999F615}"/>
              </a:ext>
            </a:extLst>
          </p:cNvPr>
          <p:cNvSpPr>
            <a:spLocks noGrp="1"/>
          </p:cNvSpPr>
          <p:nvPr>
            <p:ph type="title"/>
          </p:nvPr>
        </p:nvSpPr>
        <p:spPr/>
        <p:txBody>
          <a:bodyPr/>
          <a:lstStyle/>
          <a:p>
            <a:r>
              <a:rPr lang="en-US" altLang="zh-TW" dirty="0"/>
              <a:t>19.8</a:t>
            </a:r>
            <a:r>
              <a:rPr lang="zh-TW" altLang="en-US" dirty="0"/>
              <a:t> 熱的傳輸</a:t>
            </a:r>
          </a:p>
        </p:txBody>
      </p:sp>
      <p:pic>
        <p:nvPicPr>
          <p:cNvPr id="9" name="內容版面配置區 8">
            <a:extLst>
              <a:ext uri="{FF2B5EF4-FFF2-40B4-BE49-F238E27FC236}">
                <a16:creationId xmlns:a16="http://schemas.microsoft.com/office/drawing/2014/main" id="{65B55EC3-8BC1-48CF-8B4D-E648BBD58C48}"/>
              </a:ext>
            </a:extLst>
          </p:cNvPr>
          <p:cNvPicPr>
            <a:picLocks noGrp="1" noChangeAspect="1"/>
          </p:cNvPicPr>
          <p:nvPr>
            <p:ph sz="half" idx="1"/>
          </p:nvPr>
        </p:nvPicPr>
        <p:blipFill>
          <a:blip r:embed="rId2"/>
          <a:stretch>
            <a:fillRect/>
          </a:stretch>
        </p:blipFill>
        <p:spPr>
          <a:xfrm>
            <a:off x="457200" y="2248755"/>
            <a:ext cx="5114404" cy="3628517"/>
          </a:xfrm>
          <a:prstGeom prst="rect">
            <a:avLst/>
          </a:prstGeom>
        </p:spPr>
      </p:pic>
      <p:pic>
        <p:nvPicPr>
          <p:cNvPr id="10" name="內容版面配置區 9">
            <a:extLst>
              <a:ext uri="{FF2B5EF4-FFF2-40B4-BE49-F238E27FC236}">
                <a16:creationId xmlns:a16="http://schemas.microsoft.com/office/drawing/2014/main" id="{9801C4C9-2FFA-4B6A-AAF6-691A4B00EA67}"/>
              </a:ext>
            </a:extLst>
          </p:cNvPr>
          <p:cNvPicPr>
            <a:picLocks noGrp="1" noChangeAspect="1"/>
          </p:cNvPicPr>
          <p:nvPr>
            <p:ph sz="half" idx="2"/>
          </p:nvPr>
        </p:nvPicPr>
        <p:blipFill>
          <a:blip r:embed="rId3"/>
          <a:stretch>
            <a:fillRect/>
          </a:stretch>
        </p:blipFill>
        <p:spPr>
          <a:xfrm>
            <a:off x="5724128" y="2777138"/>
            <a:ext cx="2771775" cy="2571750"/>
          </a:xfrm>
          <a:prstGeom prst="rect">
            <a:avLst/>
          </a:prstGeom>
        </p:spPr>
      </p:pic>
      <p:sp>
        <p:nvSpPr>
          <p:cNvPr id="4" name="頁尾版面配置區 3">
            <a:extLst>
              <a:ext uri="{FF2B5EF4-FFF2-40B4-BE49-F238E27FC236}">
                <a16:creationId xmlns:a16="http://schemas.microsoft.com/office/drawing/2014/main" id="{2C0DB4BD-880B-4893-9B40-30E6D684E6E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D929AFE8-0F92-4000-A609-1B12D27C45F8}"/>
              </a:ext>
            </a:extLst>
          </p:cNvPr>
          <p:cNvSpPr>
            <a:spLocks noGrp="1"/>
          </p:cNvSpPr>
          <p:nvPr>
            <p:ph type="sldNum" sz="quarter" idx="12"/>
          </p:nvPr>
        </p:nvSpPr>
        <p:spPr/>
        <p:txBody>
          <a:bodyPr/>
          <a:lstStyle/>
          <a:p>
            <a:fld id="{FFF700D2-071F-440E-A3FF-180D34BA4EC8}" type="slidenum">
              <a:rPr lang="en-GB" smtClean="0"/>
              <a:t>82</a:t>
            </a:fld>
            <a:endParaRPr lang="en-GB"/>
          </a:p>
        </p:txBody>
      </p:sp>
    </p:spTree>
    <p:extLst>
      <p:ext uri="{BB962C8B-B14F-4D97-AF65-F5344CB8AC3E}">
        <p14:creationId xmlns:p14="http://schemas.microsoft.com/office/powerpoint/2010/main" val="400660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0119B-99AE-4F1C-96E8-2FD7CEB784BA}"/>
              </a:ext>
            </a:extLst>
          </p:cNvPr>
          <p:cNvSpPr>
            <a:spLocks noGrp="1"/>
          </p:cNvSpPr>
          <p:nvPr>
            <p:ph type="title"/>
          </p:nvPr>
        </p:nvSpPr>
        <p:spPr/>
        <p:txBody>
          <a:bodyPr/>
          <a:lstStyle/>
          <a:p>
            <a:r>
              <a:rPr lang="en-US" altLang="zh-TW" dirty="0"/>
              <a:t>19.8</a:t>
            </a:r>
            <a:r>
              <a:rPr lang="zh-TW" altLang="en-US" dirty="0"/>
              <a:t> 熱的傳輸</a:t>
            </a:r>
          </a:p>
        </p:txBody>
      </p:sp>
      <p:sp>
        <p:nvSpPr>
          <p:cNvPr id="3" name="內容版面配置區 2">
            <a:extLst>
              <a:ext uri="{FF2B5EF4-FFF2-40B4-BE49-F238E27FC236}">
                <a16:creationId xmlns:a16="http://schemas.microsoft.com/office/drawing/2014/main" id="{78C15171-C33E-4048-910D-EF5C1F9AC9D9}"/>
              </a:ext>
            </a:extLst>
          </p:cNvPr>
          <p:cNvSpPr>
            <a:spLocks noGrp="1"/>
          </p:cNvSpPr>
          <p:nvPr>
            <p:ph idx="1"/>
          </p:nvPr>
        </p:nvSpPr>
        <p:spPr/>
        <p:txBody>
          <a:bodyPr/>
          <a:lstStyle/>
          <a:p>
            <a:r>
              <a:rPr lang="zh-TW" altLang="en-US" dirty="0"/>
              <a:t>物體會同時發射與吸收輻射能，若物體的絕對溫度 </a:t>
            </a:r>
            <a:r>
              <a:rPr lang="en-US" altLang="zh-TW" i="1" dirty="0" err="1"/>
              <a:t>T</a:t>
            </a:r>
            <a:r>
              <a:rPr lang="en-US" altLang="zh-TW" baseline="-25000" dirty="0" err="1"/>
              <a:t>1</a:t>
            </a:r>
            <a:r>
              <a:rPr lang="zh-TW" altLang="en-US" dirty="0"/>
              <a:t>，其輻射功率為 </a:t>
            </a:r>
            <a:r>
              <a:rPr lang="en-US" altLang="zh-TW" i="1" dirty="0" err="1"/>
              <a:t>eσAT</a:t>
            </a:r>
            <a:r>
              <a:rPr lang="en-US" altLang="zh-TW" baseline="-25000" dirty="0" err="1"/>
              <a:t>1</a:t>
            </a:r>
            <a:r>
              <a:rPr lang="en-US" altLang="zh-TW" baseline="30000" dirty="0" err="1"/>
              <a:t>4</a:t>
            </a:r>
            <a:r>
              <a:rPr lang="zh-TW" altLang="en-US" dirty="0"/>
              <a:t>。若環境溫度 </a:t>
            </a:r>
            <a:r>
              <a:rPr lang="en-US" altLang="zh-TW" i="1" dirty="0" err="1"/>
              <a:t>T</a:t>
            </a:r>
            <a:r>
              <a:rPr lang="en-US" altLang="zh-TW" baseline="-25000" dirty="0" err="1"/>
              <a:t>2</a:t>
            </a:r>
            <a:r>
              <a:rPr lang="zh-TW" altLang="en-US" dirty="0"/>
              <a:t>，則其輻射應正比於</a:t>
            </a:r>
            <a:r>
              <a:rPr lang="zh-TW" altLang="en-US" i="1" dirty="0"/>
              <a:t> </a:t>
            </a:r>
            <a:r>
              <a:rPr lang="en-US" altLang="zh-TW" i="1" dirty="0" err="1"/>
              <a:t>T</a:t>
            </a:r>
            <a:r>
              <a:rPr lang="en-US" altLang="zh-TW" baseline="-25000" dirty="0" err="1"/>
              <a:t>2</a:t>
            </a:r>
            <a:r>
              <a:rPr lang="en-US" altLang="zh-TW" baseline="30000" dirty="0" err="1"/>
              <a:t>4</a:t>
            </a:r>
            <a:r>
              <a:rPr lang="zh-TW" altLang="en-US" dirty="0"/>
              <a:t>，故物體的吸收功率也應正比於 </a:t>
            </a:r>
            <a:r>
              <a:rPr lang="en-US" altLang="zh-TW" i="1" dirty="0"/>
              <a:t>T </a:t>
            </a:r>
            <a:r>
              <a:rPr lang="en-US" altLang="zh-TW" baseline="-25000" dirty="0"/>
              <a:t>2</a:t>
            </a:r>
            <a:r>
              <a:rPr lang="en-US" altLang="zh-TW" baseline="30000" dirty="0"/>
              <a:t>4</a:t>
            </a:r>
            <a:r>
              <a:rPr lang="zh-TW" altLang="en-US" dirty="0"/>
              <a:t>。</a:t>
            </a:r>
            <a:endParaRPr lang="en-US" altLang="zh-TW" dirty="0"/>
          </a:p>
          <a:p>
            <a:r>
              <a:rPr lang="zh-TW" altLang="en-US" dirty="0"/>
              <a:t>當</a:t>
            </a:r>
            <a:r>
              <a:rPr lang="zh-TW" altLang="en-US" i="1" dirty="0"/>
              <a:t> </a:t>
            </a:r>
            <a:r>
              <a:rPr lang="en-US" altLang="zh-TW" i="1" dirty="0" err="1"/>
              <a:t>T</a:t>
            </a:r>
            <a:r>
              <a:rPr lang="en-US" altLang="zh-TW" baseline="-25000" dirty="0" err="1"/>
              <a:t>1</a:t>
            </a:r>
            <a:r>
              <a:rPr lang="en-US" altLang="zh-TW" i="1" dirty="0"/>
              <a:t> </a:t>
            </a:r>
            <a:r>
              <a:rPr lang="en-US" altLang="zh-TW" dirty="0"/>
              <a:t>=</a:t>
            </a:r>
            <a:r>
              <a:rPr lang="en-US" altLang="zh-TW" i="1" dirty="0"/>
              <a:t> </a:t>
            </a:r>
            <a:r>
              <a:rPr lang="en-US" altLang="zh-TW" i="1" dirty="0" err="1"/>
              <a:t>T</a:t>
            </a:r>
            <a:r>
              <a:rPr lang="en-US" altLang="zh-TW" baseline="-25000" dirty="0" err="1"/>
              <a:t>2</a:t>
            </a:r>
            <a:r>
              <a:rPr lang="en-US" altLang="zh-TW" i="1" dirty="0"/>
              <a:t> </a:t>
            </a:r>
            <a:r>
              <a:rPr lang="zh-TW" altLang="en-US" dirty="0"/>
              <a:t>時，在物體與其環境間，將無淨熱量的傳送，</a:t>
            </a:r>
            <a:r>
              <a:rPr lang="en-US" altLang="zh-TW" i="1" dirty="0" err="1"/>
              <a:t>dQ</a:t>
            </a:r>
            <a:r>
              <a:rPr lang="en-US" altLang="zh-TW" dirty="0"/>
              <a:t>/</a:t>
            </a:r>
            <a:r>
              <a:rPr lang="en-US" altLang="zh-TW" i="1" dirty="0"/>
              <a:t>dt </a:t>
            </a:r>
            <a:r>
              <a:rPr lang="en-US" altLang="zh-TW" dirty="0"/>
              <a:t>= 0</a:t>
            </a:r>
            <a:r>
              <a:rPr lang="zh-TW" altLang="en-US" dirty="0"/>
              <a:t>。所以吸收功率中 </a:t>
            </a:r>
            <a:r>
              <a:rPr lang="en-US" altLang="zh-TW" i="1" dirty="0" err="1"/>
              <a:t>T</a:t>
            </a:r>
            <a:r>
              <a:rPr lang="en-US" altLang="zh-TW" baseline="-25000" dirty="0" err="1"/>
              <a:t>2</a:t>
            </a:r>
            <a:r>
              <a:rPr lang="en-US" altLang="zh-TW" baseline="30000" dirty="0" err="1"/>
              <a:t>4</a:t>
            </a:r>
            <a:r>
              <a:rPr lang="en-US" altLang="zh-TW" i="1" dirty="0"/>
              <a:t> </a:t>
            </a:r>
            <a:r>
              <a:rPr lang="zh-TW" altLang="en-US" dirty="0"/>
              <a:t>項的係數也應為 </a:t>
            </a:r>
            <a:r>
              <a:rPr lang="en-US" altLang="zh-TW" i="1" dirty="0" err="1"/>
              <a:t>eσA</a:t>
            </a:r>
            <a:r>
              <a:rPr lang="zh-TW" altLang="en-US" dirty="0"/>
              <a:t>。因此，好的發射體一定也是好的吸收體。物體輻射熱的淨功率為 </a:t>
            </a:r>
          </a:p>
          <a:p>
            <a:endParaRPr lang="zh-TW" altLang="en-US" dirty="0"/>
          </a:p>
        </p:txBody>
      </p:sp>
      <p:sp>
        <p:nvSpPr>
          <p:cNvPr id="4" name="頁尾版面配置區 3">
            <a:extLst>
              <a:ext uri="{FF2B5EF4-FFF2-40B4-BE49-F238E27FC236}">
                <a16:creationId xmlns:a16="http://schemas.microsoft.com/office/drawing/2014/main" id="{39799915-26D1-42AF-90C8-2860CF7CCFA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72CCD33D-47D9-4EC9-882C-F37B2E684CD6}"/>
              </a:ext>
            </a:extLst>
          </p:cNvPr>
          <p:cNvSpPr>
            <a:spLocks noGrp="1"/>
          </p:cNvSpPr>
          <p:nvPr>
            <p:ph type="sldNum" sz="quarter" idx="12"/>
          </p:nvPr>
        </p:nvSpPr>
        <p:spPr/>
        <p:txBody>
          <a:bodyPr/>
          <a:lstStyle/>
          <a:p>
            <a:fld id="{FFF700D2-071F-440E-A3FF-180D34BA4EC8}" type="slidenum">
              <a:rPr lang="en-GB" smtClean="0"/>
              <a:t>83</a:t>
            </a:fld>
            <a:endParaRPr lang="en-GB"/>
          </a:p>
        </p:txBody>
      </p:sp>
      <p:pic>
        <p:nvPicPr>
          <p:cNvPr id="6" name="圖片 5">
            <a:extLst>
              <a:ext uri="{FF2B5EF4-FFF2-40B4-BE49-F238E27FC236}">
                <a16:creationId xmlns:a16="http://schemas.microsoft.com/office/drawing/2014/main" id="{5167FFE8-7480-4F5B-9951-07FB5EB46BC4}"/>
              </a:ext>
            </a:extLst>
          </p:cNvPr>
          <p:cNvPicPr>
            <a:picLocks noChangeAspect="1"/>
          </p:cNvPicPr>
          <p:nvPr/>
        </p:nvPicPr>
        <p:blipFill>
          <a:blip r:embed="rId2"/>
          <a:stretch>
            <a:fillRect/>
          </a:stretch>
        </p:blipFill>
        <p:spPr>
          <a:xfrm>
            <a:off x="2411760" y="5301208"/>
            <a:ext cx="6087428" cy="760095"/>
          </a:xfrm>
          <a:prstGeom prst="rect">
            <a:avLst/>
          </a:prstGeom>
        </p:spPr>
      </p:pic>
    </p:spTree>
    <p:extLst>
      <p:ext uri="{BB962C8B-B14F-4D97-AF65-F5344CB8AC3E}">
        <p14:creationId xmlns:p14="http://schemas.microsoft.com/office/powerpoint/2010/main" val="566486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pPr>
              <a:defRPr/>
            </a:pPr>
            <a:r>
              <a:rPr lang="zh-TW" altLang="en-US" dirty="0"/>
              <a:t>練習題</a:t>
            </a:r>
            <a:r>
              <a:rPr lang="en-US" altLang="zh-TW" dirty="0"/>
              <a:t>4</a:t>
            </a:r>
            <a:endParaRPr lang="zh-TW" altLang="en-US" dirty="0"/>
          </a:p>
        </p:txBody>
      </p:sp>
      <p:sp>
        <p:nvSpPr>
          <p:cNvPr id="78851" name="內容版面配置區 5"/>
          <p:cNvSpPr>
            <a:spLocks noGrp="1"/>
          </p:cNvSpPr>
          <p:nvPr>
            <p:ph type="body" idx="1"/>
          </p:nvPr>
        </p:nvSpPr>
        <p:spPr/>
        <p:txBody>
          <a:bodyPr/>
          <a:lstStyle/>
          <a:p>
            <a:pPr>
              <a:lnSpc>
                <a:spcPts val="4000"/>
              </a:lnSpc>
            </a:pPr>
            <a:r>
              <a:rPr lang="en-US" altLang="zh-TW" dirty="0"/>
              <a:t>(a) </a:t>
            </a:r>
            <a:r>
              <a:rPr lang="zh-TW" altLang="en-US" dirty="0"/>
              <a:t>為何熱水瓶的內外表面都非常光亮？</a:t>
            </a:r>
            <a:r>
              <a:rPr lang="en-US" altLang="zh-TW" dirty="0"/>
              <a:t>(b) </a:t>
            </a:r>
            <a:r>
              <a:rPr lang="zh-TW" altLang="en-US" dirty="0"/>
              <a:t>將熱水瓶內外兩層間的空氣抽掉，有何好處？ </a:t>
            </a:r>
          </a:p>
        </p:txBody>
      </p:sp>
      <p:sp>
        <p:nvSpPr>
          <p:cNvPr id="2" name="頁尾版面配置區 1">
            <a:extLst>
              <a:ext uri="{FF2B5EF4-FFF2-40B4-BE49-F238E27FC236}">
                <a16:creationId xmlns:a16="http://schemas.microsoft.com/office/drawing/2014/main" id="{3A25A4D9-B704-4DFD-AE96-2112E3501879}"/>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3" name="投影片編號版面配置區 2">
            <a:extLst>
              <a:ext uri="{FF2B5EF4-FFF2-40B4-BE49-F238E27FC236}">
                <a16:creationId xmlns:a16="http://schemas.microsoft.com/office/drawing/2014/main" id="{E495593D-6D85-4F35-917A-ABFB0422ECA2}"/>
              </a:ext>
            </a:extLst>
          </p:cNvPr>
          <p:cNvSpPr>
            <a:spLocks noGrp="1"/>
          </p:cNvSpPr>
          <p:nvPr>
            <p:ph type="sldNum" sz="quarter" idx="12"/>
          </p:nvPr>
        </p:nvSpPr>
        <p:spPr/>
        <p:txBody>
          <a:bodyPr/>
          <a:lstStyle/>
          <a:p>
            <a:fld id="{FFF700D2-071F-440E-A3FF-180D34BA4EC8}" type="slidenum">
              <a:rPr lang="en-GB" smtClean="0"/>
              <a:t>84</a:t>
            </a:fld>
            <a:endParaRPr lang="en-GB"/>
          </a:p>
        </p:txBody>
      </p:sp>
      <p:sp>
        <p:nvSpPr>
          <p:cNvPr id="78852" name="文字方塊 7"/>
          <p:cNvSpPr txBox="1">
            <a:spLocks noChangeArrowheads="1"/>
          </p:cNvSpPr>
          <p:nvPr/>
        </p:nvSpPr>
        <p:spPr bwMode="auto">
          <a:xfrm>
            <a:off x="611188" y="6381750"/>
            <a:ext cx="1728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sz="1200"/>
              <a:t>248</a:t>
            </a:r>
            <a:endParaRPr lang="zh-TW" altLang="en-US" sz="1200"/>
          </a:p>
        </p:txBody>
      </p:sp>
      <p:sp>
        <p:nvSpPr>
          <p:cNvPr id="78853" name="矩形 4"/>
          <p:cNvSpPr>
            <a:spLocks noChangeArrowheads="1"/>
          </p:cNvSpPr>
          <p:nvPr/>
        </p:nvSpPr>
        <p:spPr bwMode="auto">
          <a:xfrm>
            <a:off x="3779838" y="6464300"/>
            <a:ext cx="1912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1200"/>
              <a:t>第 </a:t>
            </a:r>
            <a:r>
              <a:rPr lang="en-US" altLang="zh-TW" sz="1200"/>
              <a:t>19 </a:t>
            </a:r>
            <a:r>
              <a:rPr lang="zh-TW" altLang="en-US" sz="1200"/>
              <a:t>章  熱力學第一定律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201CC-9530-495B-B770-F62BFF1F4DBD}"/>
              </a:ext>
            </a:extLst>
          </p:cNvPr>
          <p:cNvSpPr>
            <a:spLocks noGrp="1"/>
          </p:cNvSpPr>
          <p:nvPr>
            <p:ph type="title"/>
          </p:nvPr>
        </p:nvSpPr>
        <p:spPr/>
        <p:txBody>
          <a:bodyPr/>
          <a:lstStyle/>
          <a:p>
            <a:r>
              <a:rPr lang="en-US" altLang="zh-TW" dirty="0"/>
              <a:t>19.1</a:t>
            </a:r>
            <a:r>
              <a:rPr lang="zh-TW" altLang="en-US" dirty="0"/>
              <a:t> 比熱</a:t>
            </a:r>
          </a:p>
        </p:txBody>
      </p:sp>
      <p:sp>
        <p:nvSpPr>
          <p:cNvPr id="3" name="內容版面配置區 2">
            <a:extLst>
              <a:ext uri="{FF2B5EF4-FFF2-40B4-BE49-F238E27FC236}">
                <a16:creationId xmlns:a16="http://schemas.microsoft.com/office/drawing/2014/main" id="{182CE776-96E6-43E6-8D56-6CC740B53D8B}"/>
              </a:ext>
            </a:extLst>
          </p:cNvPr>
          <p:cNvSpPr>
            <a:spLocks noGrp="1"/>
          </p:cNvSpPr>
          <p:nvPr>
            <p:ph idx="1"/>
          </p:nvPr>
        </p:nvSpPr>
        <p:spPr/>
        <p:txBody>
          <a:bodyPr/>
          <a:lstStyle/>
          <a:p>
            <a:pPr>
              <a:lnSpc>
                <a:spcPct val="150000"/>
              </a:lnSpc>
            </a:pPr>
            <a:r>
              <a:rPr lang="zh-TW" altLang="en-US" dirty="0"/>
              <a:t>將 </a:t>
            </a:r>
            <a:r>
              <a:rPr lang="en-US" altLang="zh-TW" dirty="0"/>
              <a:t>19.1 </a:t>
            </a:r>
            <a:r>
              <a:rPr lang="zh-TW" altLang="en-US" dirty="0"/>
              <a:t>式改變寫 </a:t>
            </a:r>
            <a:br>
              <a:rPr lang="en-US" altLang="zh-TW" dirty="0"/>
            </a:br>
            <a:br>
              <a:rPr lang="en-US" altLang="zh-TW" dirty="0"/>
            </a:br>
            <a:endParaRPr lang="en-US" altLang="zh-TW" dirty="0"/>
          </a:p>
          <a:p>
            <a:pPr>
              <a:lnSpc>
                <a:spcPct val="150000"/>
              </a:lnSpc>
            </a:pPr>
            <a:r>
              <a:rPr lang="zh-TW" altLang="en-US" dirty="0"/>
              <a:t>我們可看出比熱其實就是每單位質量的熱容量。其 </a:t>
            </a:r>
            <a:r>
              <a:rPr lang="en-US" altLang="zh-TW" dirty="0"/>
              <a:t>SI </a:t>
            </a:r>
            <a:r>
              <a:rPr lang="zh-TW" altLang="en-US" dirty="0"/>
              <a:t>單位為 </a:t>
            </a:r>
            <a:r>
              <a:rPr lang="en-US" altLang="zh-TW" dirty="0"/>
              <a:t>J/kg</a:t>
            </a:r>
            <a:r>
              <a:rPr lang="zh-TW" altLang="en-US" dirty="0"/>
              <a:t>．</a:t>
            </a:r>
            <a:r>
              <a:rPr lang="en-US" altLang="zh-TW" dirty="0"/>
              <a:t>K(</a:t>
            </a:r>
            <a:r>
              <a:rPr lang="zh-TW" altLang="en-US" dirty="0"/>
              <a:t>但常用的單位則是 </a:t>
            </a:r>
            <a:r>
              <a:rPr lang="en-US" altLang="zh-TW" dirty="0" err="1"/>
              <a:t>cal</a:t>
            </a:r>
            <a:r>
              <a:rPr lang="en-US" altLang="zh-TW" dirty="0"/>
              <a:t>/g</a:t>
            </a:r>
            <a:r>
              <a:rPr lang="zh-TW" altLang="en-US" dirty="0"/>
              <a:t>．</a:t>
            </a:r>
            <a:r>
              <a:rPr lang="en-US" altLang="zh-TW" dirty="0"/>
              <a:t>K)</a:t>
            </a:r>
            <a:r>
              <a:rPr lang="zh-TW" altLang="en-US" dirty="0"/>
              <a:t>。</a:t>
            </a:r>
            <a:endParaRPr lang="en-US" altLang="zh-TW" dirty="0"/>
          </a:p>
          <a:p>
            <a:pPr>
              <a:lnSpc>
                <a:spcPct val="150000"/>
              </a:lnSpc>
            </a:pPr>
            <a:endParaRPr lang="zh-TW" altLang="en-US" dirty="0"/>
          </a:p>
        </p:txBody>
      </p:sp>
      <p:sp>
        <p:nvSpPr>
          <p:cNvPr id="4" name="頁尾版面配置區 3">
            <a:extLst>
              <a:ext uri="{FF2B5EF4-FFF2-40B4-BE49-F238E27FC236}">
                <a16:creationId xmlns:a16="http://schemas.microsoft.com/office/drawing/2014/main" id="{DEDA4D68-7F8E-4616-8EE3-22623D3D03AF}"/>
              </a:ext>
            </a:extLst>
          </p:cNvPr>
          <p:cNvSpPr>
            <a:spLocks noGrp="1"/>
          </p:cNvSpPr>
          <p:nvPr>
            <p:ph type="ftr" sz="quarter" idx="11"/>
          </p:nvPr>
        </p:nvSpPr>
        <p:spPr/>
        <p:txBody>
          <a:bodyPr/>
          <a:lstStyle/>
          <a:p>
            <a:r>
              <a:rPr lang="zh-TW" altLang="en-US"/>
              <a:t>第</a:t>
            </a:r>
            <a:r>
              <a:rPr lang="en-US" altLang="zh-TW"/>
              <a:t>19</a:t>
            </a:r>
            <a:r>
              <a:rPr lang="zh-TW" altLang="en-US"/>
              <a:t>章 熱力學第一定律</a:t>
            </a:r>
            <a:endParaRPr lang="en-GB"/>
          </a:p>
        </p:txBody>
      </p:sp>
      <p:sp>
        <p:nvSpPr>
          <p:cNvPr id="5" name="投影片編號版面配置區 4">
            <a:extLst>
              <a:ext uri="{FF2B5EF4-FFF2-40B4-BE49-F238E27FC236}">
                <a16:creationId xmlns:a16="http://schemas.microsoft.com/office/drawing/2014/main" id="{1AFF9DC4-69BD-4FC8-B77F-28D474A1ACFA}"/>
              </a:ext>
            </a:extLst>
          </p:cNvPr>
          <p:cNvSpPr>
            <a:spLocks noGrp="1"/>
          </p:cNvSpPr>
          <p:nvPr>
            <p:ph type="sldNum" sz="quarter" idx="12"/>
          </p:nvPr>
        </p:nvSpPr>
        <p:spPr/>
        <p:txBody>
          <a:bodyPr/>
          <a:lstStyle/>
          <a:p>
            <a:fld id="{FFF700D2-071F-440E-A3FF-180D34BA4EC8}" type="slidenum">
              <a:rPr lang="en-GB" smtClean="0"/>
              <a:t>9</a:t>
            </a:fld>
            <a:endParaRPr lang="en-GB"/>
          </a:p>
        </p:txBody>
      </p:sp>
      <p:pic>
        <p:nvPicPr>
          <p:cNvPr id="6" name="圖片 5">
            <a:extLst>
              <a:ext uri="{FF2B5EF4-FFF2-40B4-BE49-F238E27FC236}">
                <a16:creationId xmlns:a16="http://schemas.microsoft.com/office/drawing/2014/main" id="{24E4390D-450C-46C0-906E-013B7AABB34C}"/>
              </a:ext>
            </a:extLst>
          </p:cNvPr>
          <p:cNvPicPr>
            <a:picLocks noChangeAspect="1"/>
          </p:cNvPicPr>
          <p:nvPr/>
        </p:nvPicPr>
        <p:blipFill>
          <a:blip r:embed="rId2"/>
          <a:stretch>
            <a:fillRect/>
          </a:stretch>
        </p:blipFill>
        <p:spPr>
          <a:xfrm>
            <a:off x="2555776" y="2276872"/>
            <a:ext cx="5700713" cy="886778"/>
          </a:xfrm>
          <a:prstGeom prst="rect">
            <a:avLst/>
          </a:prstGeom>
        </p:spPr>
      </p:pic>
    </p:spTree>
    <p:extLst>
      <p:ext uri="{BB962C8B-B14F-4D97-AF65-F5344CB8AC3E}">
        <p14:creationId xmlns:p14="http://schemas.microsoft.com/office/powerpoint/2010/main" val="2787921852"/>
      </p:ext>
    </p:extLst>
  </p:cSld>
  <p:clrMapOvr>
    <a:masterClrMapping/>
  </p:clrMapOvr>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蔡政男</Template>
  <TotalTime>831</TotalTime>
  <Words>6687</Words>
  <Application>Microsoft Office PowerPoint</Application>
  <PresentationFormat>如螢幕大小 (4:3)</PresentationFormat>
  <Paragraphs>407</Paragraphs>
  <Slides>84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84</vt:i4>
      </vt:variant>
    </vt:vector>
  </HeadingPairs>
  <TitlesOfParts>
    <vt:vector size="90" baseType="lpstr">
      <vt:lpstr>標楷體</vt:lpstr>
      <vt:lpstr>Arial</vt:lpstr>
      <vt:lpstr>Calibri</vt:lpstr>
      <vt:lpstr>Times New Roman</vt:lpstr>
      <vt:lpstr>Wingdings</vt:lpstr>
      <vt:lpstr>PHYS</vt:lpstr>
      <vt:lpstr>PowerPoint 簡報</vt:lpstr>
      <vt:lpstr>普通物理學(第三版) 原著：Harris Benson</vt:lpstr>
      <vt:lpstr>第 19 章 熱力學第一定律</vt:lpstr>
      <vt:lpstr>本章要點</vt:lpstr>
      <vt:lpstr>本章內容</vt:lpstr>
      <vt:lpstr>19.1 比熱</vt:lpstr>
      <vt:lpstr>19.1 比熱</vt:lpstr>
      <vt:lpstr>19.1 比熱</vt:lpstr>
      <vt:lpstr>19.1 比熱</vt:lpstr>
      <vt:lpstr>19.1 比熱</vt:lpstr>
      <vt:lpstr>19.1 比熱</vt:lpstr>
      <vt:lpstr>19.1 比熱</vt:lpstr>
      <vt:lpstr>19.1 比熱</vt:lpstr>
      <vt:lpstr>19.1 比熱</vt:lpstr>
      <vt:lpstr>19.1 比熱</vt:lpstr>
      <vt:lpstr>例題 19.1</vt:lpstr>
      <vt:lpstr>練習題1</vt:lpstr>
      <vt:lpstr>19.2 潛熱</vt:lpstr>
      <vt:lpstr>19.2 潛熱</vt:lpstr>
      <vt:lpstr>19.2 潛熱</vt:lpstr>
      <vt:lpstr>19.2 潛熱</vt:lpstr>
      <vt:lpstr>19.2 潛熱</vt:lpstr>
      <vt:lpstr>例題 19.2</vt:lpstr>
      <vt:lpstr>19.3 熱功當量</vt:lpstr>
      <vt:lpstr>19.3 熱功當量</vt:lpstr>
      <vt:lpstr>19.3 熱功當量</vt:lpstr>
      <vt:lpstr>19.3 熱功當量</vt:lpstr>
      <vt:lpstr>19.3 熱功當量</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19.4 熱力學中的功</vt:lpstr>
      <vt:lpstr>例題 19.3</vt:lpstr>
      <vt:lpstr>練習題2</vt:lpstr>
      <vt:lpstr>19.5 熱力學第一定律</vt:lpstr>
      <vt:lpstr>19.5 熱力學第一定律</vt:lpstr>
      <vt:lpstr>19.5 熱力學第一定律</vt:lpstr>
      <vt:lpstr>例題 19.4</vt:lpstr>
      <vt:lpstr>19.6 熱力學第一定律之應用</vt:lpstr>
      <vt:lpstr>19.6 熱力學第一定律之應用</vt:lpstr>
      <vt:lpstr>19.6 熱力學第一定律之應用</vt:lpstr>
      <vt:lpstr>19.6 熱力學第一定律之應用</vt:lpstr>
      <vt:lpstr>19.6 熱力學第一定律之應用</vt:lpstr>
      <vt:lpstr>19.6 熱力學第一定律之應用</vt:lpstr>
      <vt:lpstr>19.6 熱力學第一定律之應用</vt:lpstr>
      <vt:lpstr>19.6 熱力學第一定律之應用</vt:lpstr>
      <vt:lpstr>例題 19.5</vt:lpstr>
      <vt:lpstr>19.7 理想氣體</vt:lpstr>
      <vt:lpstr>19.7 理想氣體</vt:lpstr>
      <vt:lpstr>19.7 理想氣體</vt:lpstr>
      <vt:lpstr>19.7 理想氣體</vt:lpstr>
      <vt:lpstr>19.7 理想氣體</vt:lpstr>
      <vt:lpstr>19.7 理想氣體</vt:lpstr>
      <vt:lpstr>19.7 理想氣體</vt:lpstr>
      <vt:lpstr>19.7 理想氣體</vt:lpstr>
      <vt:lpstr>19.7 理想氣體</vt:lpstr>
      <vt:lpstr>19.7 理想氣體</vt:lpstr>
      <vt:lpstr>例題 19.6</vt:lpstr>
      <vt:lpstr>練習題3</vt:lpstr>
      <vt:lpstr>例題 19.7</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19.8 熱的傳輸</vt:lpstr>
      <vt:lpstr>練習題4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OYA-T08</dc:creator>
  <cp:lastModifiedBy>Fenny Lee</cp:lastModifiedBy>
  <cp:revision>177</cp:revision>
  <dcterms:created xsi:type="dcterms:W3CDTF">2013-07-30T01:07:28Z</dcterms:created>
  <dcterms:modified xsi:type="dcterms:W3CDTF">2020-06-16T08:26:57Z</dcterms:modified>
</cp:coreProperties>
</file>